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77" r:id="rId1"/>
    <p:sldMasterId id="2147483648" r:id="rId2"/>
  </p:sldMasterIdLst>
  <p:notesMasterIdLst>
    <p:notesMasterId r:id="rId42"/>
  </p:notesMasterIdLst>
  <p:handoutMasterIdLst>
    <p:handoutMasterId r:id="rId43"/>
  </p:handoutMasterIdLst>
  <p:sldIdLst>
    <p:sldId id="403" r:id="rId3"/>
    <p:sldId id="433" r:id="rId4"/>
    <p:sldId id="451" r:id="rId5"/>
    <p:sldId id="448" r:id="rId6"/>
    <p:sldId id="449" r:id="rId7"/>
    <p:sldId id="450" r:id="rId8"/>
    <p:sldId id="434" r:id="rId9"/>
    <p:sldId id="435" r:id="rId10"/>
    <p:sldId id="436" r:id="rId11"/>
    <p:sldId id="438" r:id="rId12"/>
    <p:sldId id="437" r:id="rId13"/>
    <p:sldId id="439" r:id="rId14"/>
    <p:sldId id="374" r:id="rId15"/>
    <p:sldId id="453" r:id="rId16"/>
    <p:sldId id="454" r:id="rId17"/>
    <p:sldId id="420" r:id="rId18"/>
    <p:sldId id="421" r:id="rId19"/>
    <p:sldId id="455" r:id="rId20"/>
    <p:sldId id="456" r:id="rId21"/>
    <p:sldId id="457" r:id="rId22"/>
    <p:sldId id="458" r:id="rId23"/>
    <p:sldId id="459" r:id="rId24"/>
    <p:sldId id="460" r:id="rId25"/>
    <p:sldId id="461" r:id="rId26"/>
    <p:sldId id="462" r:id="rId27"/>
    <p:sldId id="444" r:id="rId28"/>
    <p:sldId id="445" r:id="rId29"/>
    <p:sldId id="425" r:id="rId30"/>
    <p:sldId id="463" r:id="rId31"/>
    <p:sldId id="464" r:id="rId32"/>
    <p:sldId id="465" r:id="rId33"/>
    <p:sldId id="466" r:id="rId34"/>
    <p:sldId id="442" r:id="rId35"/>
    <p:sldId id="446" r:id="rId36"/>
    <p:sldId id="467" r:id="rId37"/>
    <p:sldId id="468" r:id="rId38"/>
    <p:sldId id="469" r:id="rId39"/>
    <p:sldId id="470" r:id="rId40"/>
    <p:sldId id="441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8135"/>
    <a:srgbClr val="85A247"/>
    <a:srgbClr val="667E34"/>
    <a:srgbClr val="E57234"/>
    <a:srgbClr val="E77234"/>
    <a:srgbClr val="0092C8"/>
    <a:srgbClr val="008EC3"/>
    <a:srgbClr val="0070C0"/>
    <a:srgbClr val="008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76498" autoAdjust="0"/>
  </p:normalViewPr>
  <p:slideViewPr>
    <p:cSldViewPr>
      <p:cViewPr varScale="1">
        <p:scale>
          <a:sx n="67" d="100"/>
          <a:sy n="67" d="100"/>
        </p:scale>
        <p:origin x="1316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FEAA5C-C5EC-41DA-B508-56FB20649E96}" type="datetimeFigureOut">
              <a:rPr lang="zh-CN" altLang="en-US" smtClean="0"/>
              <a:t>2020-02-16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92C0D-6F50-4C83-90A7-DE71BF95E0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301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F5467-12A6-46FA-B6C8-965E686317F6}" type="datetimeFigureOut">
              <a:rPr lang="zh-CN" altLang="en-US" smtClean="0"/>
              <a:t>2020-02-16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F6760-5E44-4F9F-9CF5-92FAD7AD75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71773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116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E55B1A-949A-42FB-8A98-53A4B2B8C9D1}" type="datetimeFigureOut">
              <a:rPr lang="zh-CN" altLang="en-US"/>
              <a:pPr>
                <a:defRPr/>
              </a:pPr>
              <a:t>2020-02-16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C8493-9A1D-492E-BBDB-3B34050BC7A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079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3923928" y="6381328"/>
            <a:ext cx="1512168" cy="21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0" hangingPunct="0">
              <a:lnSpc>
                <a:spcPct val="85000"/>
              </a:lnSpc>
            </a:pPr>
            <a:r>
              <a:rPr lang="de-DE" altLang="zh-CN" sz="1200" dirty="0">
                <a:solidFill>
                  <a:schemeClr val="bg1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r>
              <a:rPr lang="de-DE" altLang="zh-CN" sz="1800" b="1" i="1" dirty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Page </a:t>
            </a:r>
            <a:fld id="{A4C34F22-587E-473D-9099-376F4F013A30}" type="slidenum">
              <a:rPr lang="de-DE" altLang="zh-CN" sz="1800" b="1" i="1" smtClean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</a:rPr>
              <a:pPr algn="ctr" eaLnBrk="0" hangingPunct="0">
                <a:lnSpc>
                  <a:spcPct val="85000"/>
                </a:lnSpc>
              </a:pPr>
              <a:t>‹#›</a:t>
            </a:fld>
            <a:endParaRPr lang="en-GB" altLang="zh-CN" sz="1800" b="1" i="1" dirty="0">
              <a:solidFill>
                <a:schemeClr val="bg1"/>
              </a:solidFill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2836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977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145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3923928" y="6381328"/>
            <a:ext cx="1512168" cy="21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0" hangingPunct="0">
              <a:lnSpc>
                <a:spcPct val="85000"/>
              </a:lnSpc>
            </a:pPr>
            <a:r>
              <a:rPr lang="de-DE" altLang="zh-CN" sz="1200" dirty="0">
                <a:solidFill>
                  <a:schemeClr val="bg1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r>
              <a:rPr lang="de-DE" altLang="zh-CN" sz="1800" b="1" i="1" dirty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Page </a:t>
            </a:r>
            <a:fld id="{A4C34F22-587E-473D-9099-376F4F013A30}" type="slidenum">
              <a:rPr lang="de-DE" altLang="zh-CN" sz="1800" b="1" i="1" smtClean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</a:rPr>
              <a:pPr algn="ctr" eaLnBrk="0" hangingPunct="0">
                <a:lnSpc>
                  <a:spcPct val="85000"/>
                </a:lnSpc>
              </a:pPr>
              <a:t>‹#›</a:t>
            </a:fld>
            <a:endParaRPr lang="en-GB" altLang="zh-CN" sz="1800" b="1" i="1" dirty="0">
              <a:solidFill>
                <a:schemeClr val="bg1"/>
              </a:solidFill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5115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42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6063075"/>
            <a:ext cx="9144000" cy="794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679" y="6103392"/>
            <a:ext cx="727649" cy="723343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0" r="3192" b="19066"/>
          <a:stretch/>
        </p:blipFill>
        <p:spPr>
          <a:xfrm>
            <a:off x="7559824" y="6128371"/>
            <a:ext cx="1584176" cy="6643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98" y="6131090"/>
            <a:ext cx="2506286" cy="68228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9.tmp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8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mailto:sbhe@uestc.edu.cn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5" descr="E:\doc\pjz\毕业\答辩slides\素材\ed671103jw1epp153hjgmj21hc0u0wu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7" t="1002" r="15608" b="752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22"/>
          <p:cNvSpPr/>
          <p:nvPr/>
        </p:nvSpPr>
        <p:spPr>
          <a:xfrm>
            <a:off x="1" y="0"/>
            <a:ext cx="7714511" cy="6858000"/>
          </a:xfrm>
          <a:custGeom>
            <a:avLst/>
            <a:gdLst/>
            <a:ahLst/>
            <a:cxnLst/>
            <a:rect l="l" t="t" r="r" b="b"/>
            <a:pathLst>
              <a:path w="7714511" h="5715000">
                <a:moveTo>
                  <a:pt x="0" y="0"/>
                </a:moveTo>
                <a:lnTo>
                  <a:pt x="7495861" y="0"/>
                </a:lnTo>
                <a:cubicBezTo>
                  <a:pt x="6056078" y="354563"/>
                  <a:pt x="5004048" y="1489085"/>
                  <a:pt x="5004048" y="2833489"/>
                </a:cubicBezTo>
                <a:cubicBezTo>
                  <a:pt x="5004048" y="4245159"/>
                  <a:pt x="6163985" y="5425419"/>
                  <a:pt x="7714511" y="5715000"/>
                </a:cubicBezTo>
                <a:lnTo>
                  <a:pt x="0" y="5715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97" y="0"/>
            <a:ext cx="2339355" cy="6858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97" y="3429000"/>
            <a:ext cx="9143603" cy="136122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4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电子电路基础</a:t>
            </a:r>
          </a:p>
        </p:txBody>
      </p:sp>
      <p:sp>
        <p:nvSpPr>
          <p:cNvPr id="22" name="TextBox 4"/>
          <p:cNvSpPr txBox="1"/>
          <p:nvPr/>
        </p:nvSpPr>
        <p:spPr>
          <a:xfrm>
            <a:off x="2303416" y="5157192"/>
            <a:ext cx="3607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何 松 柏   教授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数字射频混合集成电路实验室</a:t>
            </a:r>
          </a:p>
        </p:txBody>
      </p:sp>
      <p:pic>
        <p:nvPicPr>
          <p:cNvPr id="24" name="Picture 6" descr="E:\doc\pjz\毕业\答辩slides\素材\logo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84" y="2547241"/>
            <a:ext cx="1872208" cy="42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8"/>
          <p:cNvSpPr txBox="1"/>
          <p:nvPr/>
        </p:nvSpPr>
        <p:spPr>
          <a:xfrm>
            <a:off x="384710" y="5229200"/>
            <a:ext cx="1534394" cy="836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altLang="zh-CN" sz="3400" b="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SMART</a:t>
            </a:r>
          </a:p>
          <a:p>
            <a:pPr algn="ctr">
              <a:lnSpc>
                <a:spcPts val="1400"/>
              </a:lnSpc>
            </a:pPr>
            <a:r>
              <a:rPr lang="en-US" altLang="zh-CN" sz="8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</a:t>
            </a:r>
            <a:r>
              <a:rPr lang="en-US" altLang="zh-CN" sz="800" b="1" baseline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Hybrid Radio Lab.</a:t>
            </a:r>
          </a:p>
          <a:p>
            <a:pPr algn="ctr">
              <a:lnSpc>
                <a:spcPts val="1000"/>
              </a:lnSpc>
            </a:pPr>
            <a:r>
              <a:rPr lang="en-US" altLang="zh-CN" sz="800" b="1" baseline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Since 2003</a:t>
            </a:r>
            <a:endParaRPr lang="zh-CN" altLang="en-US" sz="8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直角三角形 25"/>
          <p:cNvSpPr/>
          <p:nvPr/>
        </p:nvSpPr>
        <p:spPr>
          <a:xfrm rot="10800000">
            <a:off x="0" y="3428999"/>
            <a:ext cx="2339752" cy="1361223"/>
          </a:xfrm>
          <a:prstGeom prst="rtTriangl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181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1520" y="47667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电路版图示意</a:t>
            </a:r>
            <a:endParaRPr lang="en-US" altLang="zh-CN" sz="3200" dirty="0"/>
          </a:p>
        </p:txBody>
      </p:sp>
      <p:pic>
        <p:nvPicPr>
          <p:cNvPr id="27650" name="Picture 2" descr="https://timgsa.baidu.com/timg?image&amp;quality=80&amp;size=b9999_10000&amp;sec=1514541217251&amp;di=147b96551b7d5ef520ac87e93b3dca5d&amp;imgtype=0&amp;src=http%3A%2F%2Fimgsrc.baidu.com%2Fforum%2Fw%253D580%2Fsign%3Dea87cf0f38292df597c3ac1d8c315ce2%2Fc9177f3e6709c93d0ea604d79d3df8dcd10054b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844824"/>
            <a:ext cx="5524500" cy="44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79512" y="5661248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电路设计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工程实践</a:t>
            </a:r>
          </a:p>
        </p:txBody>
      </p:sp>
    </p:spTree>
    <p:extLst>
      <p:ext uri="{BB962C8B-B14F-4D97-AF65-F5344CB8AC3E}">
        <p14:creationId xmlns:p14="http://schemas.microsoft.com/office/powerpoint/2010/main" val="3829045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1520" y="47667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电路实物图示意</a:t>
            </a:r>
            <a:endParaRPr lang="en-US" altLang="zh-CN" sz="3200" dirty="0"/>
          </a:p>
        </p:txBody>
      </p:sp>
      <p:pic>
        <p:nvPicPr>
          <p:cNvPr id="26628" name="Picture 4" descr="https://timgsa.baidu.com/timg?image&amp;quality=80&amp;size=b9999_10000&amp;sec=1514541164968&amp;di=8f8c91b311a8633b6d2fd902fe3d508a&amp;imgtype=0&amp;src=http%3A%2F%2Fimage.ednchina.com%2F2014%2F12%2FThreeSerialProtocolsFPGA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76872"/>
            <a:ext cx="739149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79512" y="5661248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电路设计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工程实践</a:t>
            </a:r>
          </a:p>
        </p:txBody>
      </p:sp>
    </p:spTree>
    <p:extLst>
      <p:ext uri="{BB962C8B-B14F-4D97-AF65-F5344CB8AC3E}">
        <p14:creationId xmlns:p14="http://schemas.microsoft.com/office/powerpoint/2010/main" val="222445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1520" y="476672"/>
            <a:ext cx="469872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问题</a:t>
            </a:r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这门课程讨论研究什么？</a:t>
            </a:r>
            <a:endParaRPr lang="en-US" altLang="zh-CN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347864" y="4509120"/>
            <a:ext cx="36471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◆</a:t>
            </a:r>
            <a:r>
              <a:rPr lang="zh-CN" altLang="en-US" dirty="0"/>
              <a:t>基本元器件（抽象成模型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◆</a:t>
            </a:r>
            <a:r>
              <a:rPr lang="zh-CN" altLang="en-US" dirty="0"/>
              <a:t>电路网络</a:t>
            </a:r>
            <a:r>
              <a:rPr lang="en-US" altLang="zh-CN" dirty="0"/>
              <a:t>(</a:t>
            </a:r>
            <a:r>
              <a:rPr lang="zh-CN" altLang="en-US" dirty="0"/>
              <a:t>网络定理）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◆</a:t>
            </a:r>
            <a:r>
              <a:rPr lang="zh-CN" altLang="en-US" dirty="0"/>
              <a:t>基本单元电路（组合新的电路）</a:t>
            </a:r>
          </a:p>
        </p:txBody>
      </p:sp>
    </p:spTree>
    <p:extLst>
      <p:ext uri="{BB962C8B-B14F-4D97-AF65-F5344CB8AC3E}">
        <p14:creationId xmlns:p14="http://schemas.microsoft.com/office/powerpoint/2010/main" val="559294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9552" y="692696"/>
            <a:ext cx="244169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提纲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◆ 课程定位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◆ 内容架构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◆ 课程特色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◆ 课程安排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55218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476672"/>
            <a:ext cx="8712968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课程定位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◆  系统类专业 核心基础课程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（电子、信息、通信、计算机、控制、光电等）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◆  数学逻辑思维      工程思维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2400" dirty="0"/>
              <a:t>推演、分析、综合、验证、创造、归纳、表达、合作、人文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◆  工程素质培养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工程制造、工程发现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3707904" y="3068960"/>
            <a:ext cx="86409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315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512" y="188640"/>
            <a:ext cx="7571303" cy="5509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课程特色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◆  理论与实践（案例）结合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◆  线性与非线性电路（两种不同思维）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</a:p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数学工具不同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（线性微分方程、非线性微分方程）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◆ 以学生为中心，培养主动学习习惯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挑战性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1472050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内容主线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916216B-0210-49BA-9A3B-B23C2E703C42}"/>
              </a:ext>
            </a:extLst>
          </p:cNvPr>
          <p:cNvGrpSpPr/>
          <p:nvPr/>
        </p:nvGrpSpPr>
        <p:grpSpPr>
          <a:xfrm>
            <a:off x="0" y="1268760"/>
            <a:ext cx="5829520" cy="3305201"/>
            <a:chOff x="485773" y="1721042"/>
            <a:chExt cx="5829520" cy="3305201"/>
          </a:xfrm>
        </p:grpSpPr>
        <p:sp>
          <p:nvSpPr>
            <p:cNvPr id="3" name="左大括号 2"/>
            <p:cNvSpPr/>
            <p:nvPr/>
          </p:nvSpPr>
          <p:spPr>
            <a:xfrm>
              <a:off x="1835696" y="2552039"/>
              <a:ext cx="576064" cy="1800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85773" y="3128103"/>
              <a:ext cx="11079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电路</a:t>
              </a:r>
              <a:endParaRPr lang="en-US" altLang="zh-CN" sz="2400" dirty="0"/>
            </a:p>
            <a:p>
              <a:r>
                <a:rPr lang="zh-CN" altLang="en-US" sz="2400" dirty="0"/>
                <a:t>电子学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483768" y="2191999"/>
              <a:ext cx="8002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电阻</a:t>
              </a:r>
              <a:endParaRPr lang="en-US" altLang="zh-CN" sz="2400" dirty="0"/>
            </a:p>
            <a:p>
              <a:r>
                <a:rPr lang="zh-CN" altLang="en-US" sz="2400" dirty="0"/>
                <a:t>电路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411760" y="3936740"/>
              <a:ext cx="8002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动态</a:t>
              </a:r>
              <a:endParaRPr lang="en-US" altLang="zh-CN" sz="2400" dirty="0"/>
            </a:p>
            <a:p>
              <a:r>
                <a:rPr lang="zh-CN" altLang="en-US" sz="2400" dirty="0"/>
                <a:t>电路</a:t>
              </a:r>
            </a:p>
          </p:txBody>
        </p:sp>
        <p:sp>
          <p:nvSpPr>
            <p:cNvPr id="7" name="左大括号 6"/>
            <p:cNvSpPr/>
            <p:nvPr/>
          </p:nvSpPr>
          <p:spPr>
            <a:xfrm>
              <a:off x="3355995" y="2094839"/>
              <a:ext cx="648072" cy="9144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283968" y="1721042"/>
              <a:ext cx="11079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线性电</a:t>
              </a:r>
              <a:endParaRPr lang="en-US" altLang="zh-CN" sz="2400" dirty="0"/>
            </a:p>
            <a:p>
              <a:r>
                <a:rPr lang="zh-CN" altLang="en-US" sz="2400" dirty="0"/>
                <a:t>阻电路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283968" y="2712604"/>
              <a:ext cx="141929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非线性电</a:t>
              </a:r>
              <a:endParaRPr lang="en-US" altLang="zh-CN" sz="2400" dirty="0"/>
            </a:p>
            <a:p>
              <a:r>
                <a:rPr lang="zh-CN" altLang="en-US" sz="2400" dirty="0"/>
                <a:t>阻电路</a:t>
              </a:r>
            </a:p>
          </p:txBody>
        </p:sp>
        <p:sp>
          <p:nvSpPr>
            <p:cNvPr id="10" name="左大括号 9"/>
            <p:cNvSpPr/>
            <p:nvPr/>
          </p:nvSpPr>
          <p:spPr>
            <a:xfrm>
              <a:off x="3355995" y="3946813"/>
              <a:ext cx="648072" cy="9144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283968" y="3573016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瞬态（时域）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283968" y="4564578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稳态（频域）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3CF28E3B-142B-4546-B0A4-E83A285E2AF2}"/>
              </a:ext>
            </a:extLst>
          </p:cNvPr>
          <p:cNvSpPr txBox="1"/>
          <p:nvPr/>
        </p:nvSpPr>
        <p:spPr>
          <a:xfrm>
            <a:off x="5508104" y="683984"/>
            <a:ext cx="3958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U=RI </a:t>
            </a:r>
            <a:r>
              <a:rPr lang="zh-CN" altLang="en-US" sz="2400" dirty="0"/>
              <a:t>（变量是实数，幅度）</a:t>
            </a:r>
            <a:endParaRPr lang="en-US" altLang="zh-CN" sz="2400" dirty="0"/>
          </a:p>
          <a:p>
            <a:r>
              <a:rPr lang="zh-CN" altLang="en-US" sz="2400" dirty="0"/>
              <a:t>电路响应与频率无关</a:t>
            </a:r>
            <a:endParaRPr lang="en-US" altLang="zh-CN" sz="2400" dirty="0"/>
          </a:p>
          <a:p>
            <a:r>
              <a:rPr lang="zh-CN" altLang="en-US" sz="2400" dirty="0"/>
              <a:t>代数方程（矩阵）</a:t>
            </a:r>
            <a:endParaRPr lang="en-US" altLang="zh-CN" sz="2400" dirty="0"/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，</a:t>
            </a:r>
            <a:r>
              <a:rPr lang="en-US" altLang="zh-CN" sz="2400" dirty="0"/>
              <a:t>2</a:t>
            </a:r>
            <a:r>
              <a:rPr lang="zh-CN" altLang="en-US" sz="2400" dirty="0"/>
              <a:t>，</a:t>
            </a:r>
            <a:r>
              <a:rPr lang="en-US" altLang="zh-CN" sz="2400" dirty="0"/>
              <a:t>3</a:t>
            </a:r>
            <a:r>
              <a:rPr lang="zh-CN" altLang="en-US" sz="2400" dirty="0"/>
              <a:t>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338F029-42B4-4862-A142-BA88AFB9DB58}"/>
              </a:ext>
            </a:extLst>
          </p:cNvPr>
          <p:cNvSpPr txBox="1"/>
          <p:nvPr/>
        </p:nvSpPr>
        <p:spPr>
          <a:xfrm>
            <a:off x="5458486" y="2339115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二极管、晶体管等器件</a:t>
            </a:r>
            <a:endParaRPr lang="en-US" altLang="zh-CN" sz="2400" dirty="0"/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，</a:t>
            </a:r>
            <a:r>
              <a:rPr lang="en-US" altLang="zh-CN" sz="2400" dirty="0"/>
              <a:t>7</a:t>
            </a:r>
            <a:r>
              <a:rPr lang="zh-CN" altLang="en-US" sz="2400" dirty="0"/>
              <a:t>，</a:t>
            </a:r>
            <a:r>
              <a:rPr lang="en-US" altLang="zh-CN" sz="2400" dirty="0"/>
              <a:t>8</a:t>
            </a:r>
            <a:r>
              <a:rPr lang="zh-CN" altLang="en-US" sz="2400" dirty="0"/>
              <a:t>章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74F9382-D0C1-484C-8AB9-AA0BEE97797C}"/>
              </a:ext>
            </a:extLst>
          </p:cNvPr>
          <p:cNvSpPr txBox="1"/>
          <p:nvPr/>
        </p:nvSpPr>
        <p:spPr>
          <a:xfrm>
            <a:off x="5508104" y="3084132"/>
            <a:ext cx="351891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U=ZI  </a:t>
            </a:r>
            <a:r>
              <a:rPr lang="zh-CN" altLang="en-US" sz="2000" dirty="0"/>
              <a:t>（复数，幅度、相位）</a:t>
            </a:r>
            <a:endParaRPr lang="en-US" altLang="zh-CN" sz="2000" dirty="0"/>
          </a:p>
          <a:p>
            <a:r>
              <a:rPr lang="zh-CN" altLang="en-US" sz="2000" dirty="0"/>
              <a:t>电路响应与频率（时间）相关</a:t>
            </a:r>
            <a:endParaRPr lang="en-US" altLang="zh-CN" sz="2000" dirty="0"/>
          </a:p>
          <a:p>
            <a:r>
              <a:rPr lang="zh-CN" altLang="en-US" sz="2000" dirty="0"/>
              <a:t>微分方程</a:t>
            </a:r>
            <a:r>
              <a:rPr lang="en-US" altLang="zh-CN" sz="2000" dirty="0"/>
              <a:t>9</a:t>
            </a:r>
            <a:r>
              <a:rPr lang="zh-CN" altLang="en-US" sz="2000" dirty="0"/>
              <a:t>，</a:t>
            </a:r>
            <a:r>
              <a:rPr lang="en-US" altLang="zh-CN" sz="2000" dirty="0"/>
              <a:t>10</a:t>
            </a:r>
            <a:r>
              <a:rPr lang="zh-CN" altLang="en-US" sz="2000" dirty="0"/>
              <a:t>，</a:t>
            </a:r>
            <a:r>
              <a:rPr lang="en-US" altLang="zh-CN" sz="2000" dirty="0"/>
              <a:t>12</a:t>
            </a:r>
            <a:r>
              <a:rPr lang="zh-CN" altLang="en-US" sz="2000" dirty="0"/>
              <a:t>章</a:t>
            </a:r>
          </a:p>
          <a:p>
            <a:endParaRPr lang="en-US" altLang="zh-CN" sz="2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EA333CD-AC21-409A-8BD1-216E55EC368B}"/>
              </a:ext>
            </a:extLst>
          </p:cNvPr>
          <p:cNvSpPr txBox="1"/>
          <p:nvPr/>
        </p:nvSpPr>
        <p:spPr>
          <a:xfrm>
            <a:off x="5501952" y="4212667"/>
            <a:ext cx="3890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微分方程在频域转换成</a:t>
            </a:r>
            <a:endParaRPr lang="en-US" altLang="zh-CN" sz="2400" dirty="0"/>
          </a:p>
          <a:p>
            <a:r>
              <a:rPr lang="zh-CN" altLang="en-US" sz="2400" dirty="0"/>
              <a:t>代数方程</a:t>
            </a:r>
            <a:r>
              <a:rPr lang="en-US" altLang="zh-CN" sz="2400" dirty="0"/>
              <a:t>13</a:t>
            </a:r>
            <a:r>
              <a:rPr lang="zh-CN" altLang="en-US" sz="2400" dirty="0"/>
              <a:t>，</a:t>
            </a:r>
            <a:r>
              <a:rPr lang="en-US" altLang="zh-CN" sz="2400" dirty="0"/>
              <a:t>14</a:t>
            </a:r>
            <a:r>
              <a:rPr lang="zh-CN" altLang="en-US" sz="2400" dirty="0"/>
              <a:t>，</a:t>
            </a:r>
            <a:r>
              <a:rPr lang="en-US" altLang="zh-CN" sz="2400" dirty="0"/>
              <a:t>15</a:t>
            </a:r>
            <a:r>
              <a:rPr lang="zh-CN" altLang="en-US" sz="2400" dirty="0"/>
              <a:t>，</a:t>
            </a:r>
            <a:r>
              <a:rPr lang="en-US" altLang="zh-CN" sz="2400" dirty="0"/>
              <a:t>16</a:t>
            </a:r>
            <a:r>
              <a:rPr lang="zh-CN" altLang="en-US" sz="2400" dirty="0"/>
              <a:t>章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717A5EF-979D-489D-A656-AD5E0BE3A81D}"/>
              </a:ext>
            </a:extLst>
          </p:cNvPr>
          <p:cNvSpPr txBox="1"/>
          <p:nvPr/>
        </p:nvSpPr>
        <p:spPr>
          <a:xfrm>
            <a:off x="-49681" y="5473377"/>
            <a:ext cx="9143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问题：为什么动态电路响应与频率相关？有储能元件</a:t>
            </a:r>
            <a:r>
              <a:rPr lang="en-US" altLang="zh-CN" sz="2800" dirty="0"/>
              <a:t>L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28982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27784" y="1772815"/>
            <a:ext cx="1366477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7504" y="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内容结构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332891"/>
              </p:ext>
            </p:extLst>
          </p:nvPr>
        </p:nvGraphicFramePr>
        <p:xfrm>
          <a:off x="1475656" y="692696"/>
          <a:ext cx="6645275" cy="489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" name="Visio" r:id="rId3" imgW="6645407" imgH="4899376" progId="Visio.Drawing.11">
                  <p:embed/>
                </p:oleObj>
              </mc:Choice>
              <mc:Fallback>
                <p:oleObj name="Visio" r:id="rId3" imgW="6645407" imgH="4899376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5656" y="692696"/>
                        <a:ext cx="6645275" cy="489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2175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0"/>
            <a:ext cx="9360255" cy="41549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内容知识点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1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基本元器件及器件模型（器件约束）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dirty="0"/>
              <a:t>R</a:t>
            </a:r>
            <a:r>
              <a:rPr lang="zh-CN" altLang="zh-CN" sz="2800" dirty="0"/>
              <a:t>、</a:t>
            </a:r>
            <a:r>
              <a:rPr lang="en-US" altLang="zh-CN" sz="2800" dirty="0"/>
              <a:t>L</a:t>
            </a:r>
            <a:r>
              <a:rPr lang="zh-CN" altLang="zh-CN" sz="2800" dirty="0"/>
              <a:t>、</a:t>
            </a:r>
            <a:r>
              <a:rPr lang="en-US" altLang="zh-CN" sz="2800" dirty="0"/>
              <a:t>C</a:t>
            </a:r>
            <a:r>
              <a:rPr lang="zh-CN" altLang="zh-CN" sz="2800" dirty="0"/>
              <a:t>、半导体器件（二极管，</a:t>
            </a:r>
            <a:r>
              <a:rPr lang="en-US" altLang="zh-CN" sz="2800" dirty="0"/>
              <a:t>N</a:t>
            </a:r>
            <a:r>
              <a:rPr lang="zh-CN" altLang="zh-CN" sz="2800" dirty="0"/>
              <a:t>沟道增强型</a:t>
            </a:r>
            <a:r>
              <a:rPr lang="en-US" altLang="zh-CN" sz="2800" dirty="0"/>
              <a:t>MOSFET</a:t>
            </a:r>
            <a:r>
              <a:rPr lang="zh-CN" altLang="zh-CN" sz="2800" dirty="0"/>
              <a:t>），</a:t>
            </a:r>
            <a:endParaRPr lang="en-US" altLang="zh-CN" sz="2800" dirty="0"/>
          </a:p>
          <a:p>
            <a:r>
              <a:rPr lang="zh-CN" altLang="zh-CN" sz="2800" dirty="0"/>
              <a:t>运放</a:t>
            </a:r>
            <a:r>
              <a:rPr lang="zh-CN" altLang="en-US" sz="2800" dirty="0"/>
              <a:t>，</a:t>
            </a:r>
            <a:endParaRPr lang="zh-CN" altLang="zh-CN" sz="2800" dirty="0"/>
          </a:p>
          <a:p>
            <a:r>
              <a:rPr lang="zh-CN" altLang="zh-CN" sz="2800" dirty="0"/>
              <a:t>电压、电流源</a:t>
            </a:r>
          </a:p>
          <a:p>
            <a:r>
              <a:rPr lang="zh-CN" altLang="zh-CN" sz="2800" dirty="0"/>
              <a:t>信号表示（直流、交流、幅度，相位）</a:t>
            </a:r>
          </a:p>
          <a:p>
            <a:r>
              <a:rPr lang="zh-CN" altLang="zh-CN" sz="2800" dirty="0"/>
              <a:t>集总参数模型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6F3558-A6F7-4651-8B65-151EEC173D93}"/>
              </a:ext>
            </a:extLst>
          </p:cNvPr>
          <p:cNvSpPr txBox="1"/>
          <p:nvPr/>
        </p:nvSpPr>
        <p:spPr>
          <a:xfrm>
            <a:off x="28153" y="4797152"/>
            <a:ext cx="87495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参见参考书第</a:t>
            </a:r>
            <a:r>
              <a:rPr lang="en-US" altLang="zh-CN" sz="2800" dirty="0"/>
              <a:t>1</a:t>
            </a:r>
            <a:r>
              <a:rPr lang="zh-CN" altLang="en-US" sz="2800" dirty="0"/>
              <a:t>章</a:t>
            </a:r>
            <a:r>
              <a:rPr lang="en-US" altLang="zh-CN" sz="2800" dirty="0"/>
              <a:t>(R</a:t>
            </a:r>
            <a:r>
              <a:rPr lang="zh-CN" altLang="en-US" sz="2800" dirty="0"/>
              <a:t>，信号源），第</a:t>
            </a:r>
            <a:r>
              <a:rPr lang="en-US" altLang="zh-CN" sz="2800" dirty="0"/>
              <a:t>6</a:t>
            </a:r>
            <a:r>
              <a:rPr lang="zh-CN" altLang="en-US" sz="2800" dirty="0"/>
              <a:t>章</a:t>
            </a:r>
            <a:r>
              <a:rPr lang="en-US" altLang="zh-CN" sz="2800" dirty="0"/>
              <a:t>6.7</a:t>
            </a:r>
            <a:r>
              <a:rPr lang="zh-CN" altLang="en-US" sz="2800" dirty="0"/>
              <a:t>（</a:t>
            </a:r>
            <a:r>
              <a:rPr lang="en-US" altLang="zh-CN" sz="2800" dirty="0"/>
              <a:t>MOSFET)</a:t>
            </a:r>
            <a:r>
              <a:rPr lang="zh-CN" altLang="en-US" sz="2800" dirty="0"/>
              <a:t>，</a:t>
            </a:r>
            <a:endParaRPr lang="en-US" altLang="zh-CN" sz="2800" dirty="0"/>
          </a:p>
          <a:p>
            <a:r>
              <a:rPr lang="zh-CN" altLang="en-US" sz="2800" dirty="0"/>
              <a:t>第</a:t>
            </a:r>
            <a:r>
              <a:rPr lang="en-US" altLang="zh-CN" sz="2800" dirty="0"/>
              <a:t>9</a:t>
            </a:r>
            <a:r>
              <a:rPr lang="zh-CN" altLang="en-US" sz="2800" dirty="0"/>
              <a:t>章（</a:t>
            </a:r>
            <a:r>
              <a:rPr lang="en-US" altLang="zh-CN" sz="2800" dirty="0"/>
              <a:t>L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），第</a:t>
            </a:r>
            <a:r>
              <a:rPr lang="en-US" altLang="zh-CN" sz="2800" dirty="0"/>
              <a:t>16</a:t>
            </a:r>
            <a:r>
              <a:rPr lang="zh-CN" altLang="en-US" sz="2800" dirty="0"/>
              <a:t>章（二极管）等</a:t>
            </a:r>
          </a:p>
        </p:txBody>
      </p:sp>
    </p:spTree>
    <p:extLst>
      <p:ext uri="{BB962C8B-B14F-4D97-AF65-F5344CB8AC3E}">
        <p14:creationId xmlns:p14="http://schemas.microsoft.com/office/powerpoint/2010/main" val="3436274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0"/>
            <a:ext cx="5211683" cy="33547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内容知识点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电阻网络（电路约束）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dirty="0"/>
              <a:t>KCL</a:t>
            </a:r>
            <a:r>
              <a:rPr lang="zh-CN" altLang="zh-CN" sz="2800" dirty="0"/>
              <a:t>、</a:t>
            </a:r>
            <a:r>
              <a:rPr lang="en-US" altLang="zh-CN" sz="2800" dirty="0"/>
              <a:t>KVL</a:t>
            </a:r>
            <a:endParaRPr lang="zh-CN" altLang="zh-CN" sz="2800" dirty="0"/>
          </a:p>
          <a:p>
            <a:r>
              <a:rPr lang="zh-CN" altLang="zh-CN" sz="2800" dirty="0"/>
              <a:t>电路分析基本方法（</a:t>
            </a:r>
            <a:r>
              <a:rPr lang="en-US" altLang="zh-CN" sz="2800" dirty="0"/>
              <a:t>2b</a:t>
            </a:r>
            <a:r>
              <a:rPr lang="zh-CN" altLang="zh-CN" sz="2800" dirty="0"/>
              <a:t>法）</a:t>
            </a:r>
          </a:p>
          <a:p>
            <a:r>
              <a:rPr lang="zh-CN" altLang="zh-CN" sz="2800" dirty="0"/>
              <a:t>等效变换（串并联、等效变换）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CF484E-CCF6-42B8-9C88-4E7CD341B697}"/>
              </a:ext>
            </a:extLst>
          </p:cNvPr>
          <p:cNvSpPr txBox="1"/>
          <p:nvPr/>
        </p:nvSpPr>
        <p:spPr>
          <a:xfrm>
            <a:off x="28153" y="4797152"/>
            <a:ext cx="3239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参见参考书第</a:t>
            </a:r>
            <a:r>
              <a:rPr lang="en-US" altLang="zh-CN" sz="2800" dirty="0"/>
              <a:t>2</a:t>
            </a:r>
            <a:r>
              <a:rPr lang="zh-CN" altLang="en-US" sz="2800" dirty="0"/>
              <a:t>章等</a:t>
            </a:r>
          </a:p>
        </p:txBody>
      </p:sp>
    </p:spTree>
    <p:extLst>
      <p:ext uri="{BB962C8B-B14F-4D97-AF65-F5344CB8AC3E}">
        <p14:creationId xmlns:p14="http://schemas.microsoft.com/office/powerpoint/2010/main" val="665741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04" y="116632"/>
            <a:ext cx="3137779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文本框 4"/>
          <p:cNvSpPr txBox="1">
            <a:spLocks noChangeArrowheads="1"/>
          </p:cNvSpPr>
          <p:nvPr/>
        </p:nvSpPr>
        <p:spPr bwMode="auto">
          <a:xfrm>
            <a:off x="4788024" y="29389"/>
            <a:ext cx="435597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AI</a:t>
            </a:r>
            <a:r>
              <a:rPr lang="zh-CN" altLang="en-US" dirty="0"/>
              <a:t>加持：全球第一枚集成</a:t>
            </a:r>
            <a:r>
              <a:rPr lang="en-US" altLang="zh-CN" dirty="0"/>
              <a:t>NPU</a:t>
            </a:r>
            <a:r>
              <a:rPr lang="zh-CN" altLang="en-US" dirty="0"/>
              <a:t>神经网络单元的移动芯片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40973" y="1705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电路</a:t>
            </a:r>
          </a:p>
        </p:txBody>
      </p:sp>
      <p:pic>
        <p:nvPicPr>
          <p:cNvPr id="3" name="麒麟980发布会视频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2596" y="2996953"/>
            <a:ext cx="6861404" cy="3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9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0"/>
            <a:ext cx="7725192" cy="41549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内容知识点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网络定理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2800" dirty="0"/>
              <a:t>节点分析法（节点电压、节点分析法，节点间含</a:t>
            </a:r>
            <a:endParaRPr lang="en-US" altLang="zh-CN" sz="2800" dirty="0"/>
          </a:p>
          <a:p>
            <a:r>
              <a:rPr lang="zh-CN" altLang="zh-CN" sz="2800" dirty="0"/>
              <a:t>独立电压源、受控源）</a:t>
            </a:r>
          </a:p>
          <a:p>
            <a:r>
              <a:rPr lang="zh-CN" altLang="zh-CN" sz="2800" dirty="0"/>
              <a:t>叠加定理（独立电源，受控源电路）</a:t>
            </a:r>
          </a:p>
          <a:p>
            <a:r>
              <a:rPr lang="zh-CN" altLang="zh-CN" sz="2800" dirty="0"/>
              <a:t>戴维南和诺顿定理（电桥电路为例）</a:t>
            </a:r>
          </a:p>
          <a:p>
            <a:r>
              <a:rPr lang="zh-CN" altLang="zh-CN" sz="2800" dirty="0"/>
              <a:t>最大功率传输</a:t>
            </a:r>
          </a:p>
          <a:p>
            <a:r>
              <a:rPr lang="zh-CN" altLang="zh-CN" sz="2800" u="sng" dirty="0"/>
              <a:t>电阻电路求解（简单计算机求解示例，思路</a:t>
            </a:r>
            <a:r>
              <a:rPr lang="zh-CN" altLang="zh-CN" sz="2800" dirty="0"/>
              <a:t>）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2D6E36-96B6-4C00-8E1B-7F0957EB8D0E}"/>
              </a:ext>
            </a:extLst>
          </p:cNvPr>
          <p:cNvSpPr txBox="1"/>
          <p:nvPr/>
        </p:nvSpPr>
        <p:spPr>
          <a:xfrm>
            <a:off x="136104" y="5157192"/>
            <a:ext cx="3239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参见参考书第</a:t>
            </a:r>
            <a:r>
              <a:rPr lang="en-US" altLang="zh-CN" sz="2800" dirty="0"/>
              <a:t>3</a:t>
            </a:r>
            <a:r>
              <a:rPr lang="zh-CN" altLang="en-US" sz="2800" dirty="0"/>
              <a:t>章等</a:t>
            </a:r>
          </a:p>
        </p:txBody>
      </p:sp>
    </p:spTree>
    <p:extLst>
      <p:ext uri="{BB962C8B-B14F-4D97-AF65-F5344CB8AC3E}">
        <p14:creationId xmlns:p14="http://schemas.microsoft.com/office/powerpoint/2010/main" val="413297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0"/>
            <a:ext cx="5929828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内容知识点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4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非线性电阻电路基本分析方法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2800" dirty="0"/>
              <a:t>直接分析法</a:t>
            </a:r>
          </a:p>
          <a:p>
            <a:r>
              <a:rPr lang="zh-CN" altLang="zh-CN" sz="2800" dirty="0"/>
              <a:t>图解法（大信号分析，负载线）</a:t>
            </a:r>
          </a:p>
          <a:p>
            <a:r>
              <a:rPr lang="zh-CN" altLang="zh-CN" sz="2800" dirty="0"/>
              <a:t>分段线性（二极管整流电路）</a:t>
            </a:r>
          </a:p>
          <a:p>
            <a:r>
              <a:rPr lang="zh-CN" altLang="zh-CN" sz="2800" dirty="0"/>
              <a:t>增量分析（小信号等效），</a:t>
            </a:r>
            <a:endParaRPr lang="en-US" altLang="zh-CN" sz="2800" dirty="0"/>
          </a:p>
          <a:p>
            <a:r>
              <a:rPr lang="zh-CN" altLang="zh-CN" sz="2800" dirty="0"/>
              <a:t>小信号放大器等效（泰勒级数展开）</a:t>
            </a:r>
          </a:p>
          <a:p>
            <a:r>
              <a:rPr lang="zh-CN" altLang="zh-CN" sz="2800" dirty="0"/>
              <a:t>晶体管开关电路</a:t>
            </a:r>
          </a:p>
          <a:p>
            <a:r>
              <a:rPr lang="zh-CN" altLang="zh-CN" sz="2800" dirty="0"/>
              <a:t>比较器电路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8B168C-14E4-43F5-BF11-DEC37820CEEF}"/>
              </a:ext>
            </a:extLst>
          </p:cNvPr>
          <p:cNvSpPr txBox="1"/>
          <p:nvPr/>
        </p:nvSpPr>
        <p:spPr>
          <a:xfrm>
            <a:off x="132681" y="5301208"/>
            <a:ext cx="773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参见参考书第</a:t>
            </a:r>
            <a:r>
              <a:rPr lang="en-US" altLang="zh-CN" sz="2800" dirty="0"/>
              <a:t>4</a:t>
            </a:r>
            <a:r>
              <a:rPr lang="zh-CN" altLang="en-US" sz="2800" dirty="0"/>
              <a:t>章，第</a:t>
            </a:r>
            <a:r>
              <a:rPr lang="en-US" altLang="zh-CN" sz="2800" dirty="0"/>
              <a:t>6</a:t>
            </a:r>
            <a:r>
              <a:rPr lang="zh-CN" altLang="en-US" sz="2800" dirty="0"/>
              <a:t>章（自学，部分掌握）等</a:t>
            </a:r>
          </a:p>
        </p:txBody>
      </p:sp>
    </p:spTree>
    <p:extLst>
      <p:ext uri="{BB962C8B-B14F-4D97-AF65-F5344CB8AC3E}">
        <p14:creationId xmlns:p14="http://schemas.microsoft.com/office/powerpoint/2010/main" val="99960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0"/>
            <a:ext cx="8590813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内容知识点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5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放大电路基本概念及分析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2800" dirty="0"/>
              <a:t>放大器基本概念</a:t>
            </a:r>
          </a:p>
          <a:p>
            <a:r>
              <a:rPr lang="en-US" altLang="zh-CN" sz="2800" dirty="0"/>
              <a:t>N</a:t>
            </a:r>
            <a:r>
              <a:rPr lang="zh-CN" altLang="zh-CN" sz="2800" dirty="0"/>
              <a:t>沟道增强型</a:t>
            </a:r>
            <a:r>
              <a:rPr lang="en-US" altLang="zh-CN" sz="2800" dirty="0"/>
              <a:t>MOSFET</a:t>
            </a:r>
            <a:r>
              <a:rPr lang="zh-CN" altLang="zh-CN" sz="2800" dirty="0"/>
              <a:t>基本放大器（</a:t>
            </a:r>
            <a:r>
              <a:rPr lang="en-US" altLang="zh-CN" sz="2800" dirty="0"/>
              <a:t>CS</a:t>
            </a:r>
            <a:r>
              <a:rPr lang="zh-CN" altLang="zh-CN" sz="2800" dirty="0"/>
              <a:t>电路，跟随器，</a:t>
            </a:r>
            <a:endParaRPr lang="en-US" altLang="zh-CN" sz="2800" dirty="0"/>
          </a:p>
          <a:p>
            <a:r>
              <a:rPr lang="zh-CN" altLang="zh-CN" sz="2800" dirty="0"/>
              <a:t>输入输出关系）</a:t>
            </a:r>
          </a:p>
          <a:p>
            <a:r>
              <a:rPr lang="en-US" altLang="zh-CN" sz="2800" dirty="0"/>
              <a:t>MOSFET</a:t>
            </a:r>
            <a:r>
              <a:rPr lang="zh-CN" altLang="zh-CN" sz="2800" dirty="0"/>
              <a:t>放大器大信号分析（有效输入、输出范围，</a:t>
            </a:r>
            <a:endParaRPr lang="en-US" altLang="zh-CN" sz="2800" dirty="0"/>
          </a:p>
          <a:p>
            <a:r>
              <a:rPr lang="zh-CN" altLang="zh-CN" sz="2800" dirty="0"/>
              <a:t>工作点选择）</a:t>
            </a:r>
          </a:p>
          <a:p>
            <a:r>
              <a:rPr lang="en-US" altLang="zh-CN" sz="2800" dirty="0"/>
              <a:t>MOSFET</a:t>
            </a:r>
            <a:r>
              <a:rPr lang="zh-CN" altLang="zh-CN" sz="2800" dirty="0"/>
              <a:t>放大器小信号分析（动态参数，工作点选择）</a:t>
            </a:r>
          </a:p>
          <a:p>
            <a:r>
              <a:rPr lang="zh-CN" altLang="zh-CN" sz="2800" dirty="0"/>
              <a:t>以例子探索：其它形式放大器，包括</a:t>
            </a:r>
            <a:r>
              <a:rPr lang="en-US" altLang="zh-CN" sz="2800" dirty="0"/>
              <a:t>BJT</a:t>
            </a:r>
            <a:endParaRPr lang="zh-CN" altLang="zh-CN" sz="2800" dirty="0"/>
          </a:p>
          <a:p>
            <a:r>
              <a:rPr lang="zh-CN" altLang="zh-CN" sz="2800" dirty="0"/>
              <a:t>运算放大器同相、反相放大；加减法电路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ECBFAE-4B73-4132-9F66-B0F9DF9D85BF}"/>
              </a:ext>
            </a:extLst>
          </p:cNvPr>
          <p:cNvSpPr txBox="1"/>
          <p:nvPr/>
        </p:nvSpPr>
        <p:spPr>
          <a:xfrm>
            <a:off x="107157" y="5515277"/>
            <a:ext cx="8241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参见参考书第</a:t>
            </a:r>
            <a:r>
              <a:rPr lang="en-US" altLang="zh-CN" sz="2800" dirty="0"/>
              <a:t>6</a:t>
            </a:r>
            <a:r>
              <a:rPr lang="zh-CN" altLang="en-US" sz="2800" dirty="0"/>
              <a:t>章（</a:t>
            </a:r>
            <a:r>
              <a:rPr lang="en-US" altLang="zh-CN" sz="2800" dirty="0"/>
              <a:t>6.7 MOSFET</a:t>
            </a:r>
            <a:r>
              <a:rPr lang="zh-CN" altLang="en-US" sz="2800" dirty="0"/>
              <a:t>），第</a:t>
            </a:r>
            <a:r>
              <a:rPr lang="en-US" altLang="zh-CN" sz="2800" dirty="0"/>
              <a:t>7</a:t>
            </a:r>
            <a:r>
              <a:rPr lang="zh-CN" altLang="en-US" sz="2800" dirty="0"/>
              <a:t>章，第</a:t>
            </a:r>
            <a:r>
              <a:rPr lang="en-US" altLang="zh-CN" sz="2800" dirty="0"/>
              <a:t>8</a:t>
            </a:r>
            <a:r>
              <a:rPr lang="zh-CN" altLang="en-US" sz="2800" dirty="0"/>
              <a:t>章等</a:t>
            </a:r>
          </a:p>
        </p:txBody>
      </p:sp>
    </p:spTree>
    <p:extLst>
      <p:ext uri="{BB962C8B-B14F-4D97-AF65-F5344CB8AC3E}">
        <p14:creationId xmlns:p14="http://schemas.microsoft.com/office/powerpoint/2010/main" val="3094376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0"/>
            <a:ext cx="9694642" cy="600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内容知识点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6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动态电路及瞬态分析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2800" dirty="0"/>
              <a:t>一阶电路（</a:t>
            </a:r>
            <a:r>
              <a:rPr lang="en-US" altLang="zh-CN" sz="2800" dirty="0"/>
              <a:t>RC</a:t>
            </a:r>
            <a:r>
              <a:rPr lang="zh-CN" altLang="zh-CN" sz="2800" dirty="0"/>
              <a:t>、</a:t>
            </a:r>
            <a:r>
              <a:rPr lang="en-US" altLang="zh-CN" sz="2800" dirty="0"/>
              <a:t>RL</a:t>
            </a:r>
            <a:r>
              <a:rPr lang="zh-CN" altLang="zh-CN" sz="2800" dirty="0"/>
              <a:t>）微分方程求解，全响应，阶跃输入，</a:t>
            </a:r>
            <a:endParaRPr lang="en-US" altLang="zh-CN" sz="2800" dirty="0"/>
          </a:p>
          <a:p>
            <a:r>
              <a:rPr lang="zh-CN" altLang="zh-CN" sz="2800" dirty="0"/>
              <a:t>方波输入下的响应，状态变量</a:t>
            </a:r>
          </a:p>
          <a:p>
            <a:r>
              <a:rPr lang="zh-CN" altLang="zh-CN" sz="2800" dirty="0"/>
              <a:t>例子：开关电路脉冲响应。二极管峰值检波器，嵌位电路</a:t>
            </a:r>
          </a:p>
          <a:p>
            <a:r>
              <a:rPr lang="en-US" altLang="zh-CN" sz="2800" dirty="0"/>
              <a:t>RC</a:t>
            </a:r>
            <a:r>
              <a:rPr lang="zh-CN" altLang="zh-CN" sz="2800" dirty="0"/>
              <a:t>积分、微分器（波形变换）</a:t>
            </a:r>
            <a:endParaRPr lang="en-US" altLang="zh-CN" sz="2800" dirty="0"/>
          </a:p>
          <a:p>
            <a:r>
              <a:rPr lang="zh-CN" altLang="zh-CN" sz="2800" dirty="0"/>
              <a:t>二阶电路（串联，并联</a:t>
            </a:r>
            <a:r>
              <a:rPr lang="en-US" altLang="zh-CN" sz="2800" dirty="0"/>
              <a:t>RLC</a:t>
            </a:r>
            <a:r>
              <a:rPr lang="zh-CN" altLang="zh-CN" sz="2800" dirty="0"/>
              <a:t>，欠阻尼，临界阻尼、过阻尼），</a:t>
            </a:r>
            <a:endParaRPr lang="en-US" altLang="zh-CN" sz="2800" dirty="0"/>
          </a:p>
          <a:p>
            <a:r>
              <a:rPr lang="zh-CN" altLang="zh-CN" sz="2800" dirty="0"/>
              <a:t>系统参数与电路性能关系</a:t>
            </a:r>
          </a:p>
          <a:p>
            <a:r>
              <a:rPr lang="en-US" altLang="zh-CN" sz="2800" dirty="0"/>
              <a:t>RC</a:t>
            </a:r>
            <a:r>
              <a:rPr lang="zh-CN" altLang="zh-CN" sz="2800" dirty="0"/>
              <a:t>有源滤波器（无电感实现）</a:t>
            </a:r>
          </a:p>
          <a:p>
            <a:endParaRPr lang="zh-CN" altLang="zh-CN" sz="2800" dirty="0"/>
          </a:p>
          <a:p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834C07A-B040-49CD-98E7-A7520F21D989}"/>
              </a:ext>
            </a:extLst>
          </p:cNvPr>
          <p:cNvSpPr txBox="1"/>
          <p:nvPr/>
        </p:nvSpPr>
        <p:spPr>
          <a:xfrm>
            <a:off x="107157" y="5515277"/>
            <a:ext cx="6125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参见参考书第</a:t>
            </a:r>
            <a:r>
              <a:rPr lang="en-US" altLang="zh-CN" sz="2800" dirty="0"/>
              <a:t>9</a:t>
            </a:r>
            <a:r>
              <a:rPr lang="zh-CN" altLang="en-US" sz="2800" dirty="0"/>
              <a:t>章，第</a:t>
            </a:r>
            <a:r>
              <a:rPr lang="en-US" altLang="zh-CN" sz="2800" dirty="0"/>
              <a:t>10</a:t>
            </a:r>
            <a:r>
              <a:rPr lang="zh-CN" altLang="en-US" sz="2800" dirty="0"/>
              <a:t>章，第</a:t>
            </a:r>
            <a:r>
              <a:rPr lang="en-US" altLang="zh-CN" sz="2800" dirty="0"/>
              <a:t>12</a:t>
            </a:r>
            <a:r>
              <a:rPr lang="zh-CN" altLang="en-US" sz="2800" dirty="0"/>
              <a:t>章等</a:t>
            </a:r>
          </a:p>
        </p:txBody>
      </p:sp>
    </p:spTree>
    <p:extLst>
      <p:ext uri="{BB962C8B-B14F-4D97-AF65-F5344CB8AC3E}">
        <p14:creationId xmlns:p14="http://schemas.microsoft.com/office/powerpoint/2010/main" val="4056268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0"/>
            <a:ext cx="9028882" cy="5447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内容知识点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7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电路频率特性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sz="2000" dirty="0"/>
              <a:t>复指数激励，电路全解（齐次解，特解）</a:t>
            </a:r>
          </a:p>
          <a:p>
            <a:r>
              <a:rPr lang="zh-CN" altLang="zh-CN" sz="2000" dirty="0"/>
              <a:t>基本电路元件阻抗关系</a:t>
            </a:r>
          </a:p>
          <a:p>
            <a:r>
              <a:rPr lang="en-US" altLang="zh-CN" sz="2000" dirty="0"/>
              <a:t>RC</a:t>
            </a:r>
            <a:r>
              <a:rPr lang="zh-CN" altLang="zh-CN" sz="2000" dirty="0"/>
              <a:t>、</a:t>
            </a:r>
            <a:r>
              <a:rPr lang="en-US" altLang="zh-CN" sz="2000" dirty="0"/>
              <a:t>RL</a:t>
            </a:r>
            <a:r>
              <a:rPr lang="zh-CN" altLang="zh-CN" sz="2000" dirty="0"/>
              <a:t>电路频率响应（重点是电路参数与频率响应关系）</a:t>
            </a:r>
          </a:p>
          <a:p>
            <a:r>
              <a:rPr lang="zh-CN" altLang="zh-CN" sz="2000" dirty="0"/>
              <a:t>积分、微分电路稳态分析，频率响应</a:t>
            </a:r>
          </a:p>
          <a:p>
            <a:r>
              <a:rPr lang="zh-CN" altLang="zh-CN" sz="2000" dirty="0"/>
              <a:t>波特图，传递函数</a:t>
            </a:r>
          </a:p>
          <a:p>
            <a:r>
              <a:rPr lang="zh-CN" altLang="zh-CN" sz="2000" dirty="0"/>
              <a:t>级间耦合放大器</a:t>
            </a:r>
          </a:p>
          <a:p>
            <a:r>
              <a:rPr lang="zh-CN" altLang="zh-CN" sz="2000" dirty="0"/>
              <a:t>示波器探头频率补偿</a:t>
            </a:r>
          </a:p>
          <a:p>
            <a:r>
              <a:rPr lang="zh-CN" altLang="zh-CN" sz="2000" dirty="0"/>
              <a:t>电路谐振（串联，并联</a:t>
            </a:r>
            <a:r>
              <a:rPr lang="en-US" altLang="zh-CN" sz="2000" dirty="0"/>
              <a:t>RLC</a:t>
            </a:r>
            <a:r>
              <a:rPr lang="zh-CN" altLang="zh-CN" sz="2000" dirty="0"/>
              <a:t>），二阶系统表征参数，系统参数，频率响应特性）</a:t>
            </a:r>
          </a:p>
          <a:p>
            <a:r>
              <a:rPr lang="zh-CN" altLang="zh-CN" sz="2000" dirty="0"/>
              <a:t>滤波器选频特性，二阶有源滤波器</a:t>
            </a:r>
          </a:p>
          <a:p>
            <a:r>
              <a:rPr lang="zh-CN" altLang="zh-CN" sz="2000" dirty="0"/>
              <a:t>选频放大器，</a:t>
            </a:r>
          </a:p>
          <a:p>
            <a:r>
              <a:rPr lang="en-US" altLang="zh-CN" sz="2000" dirty="0"/>
              <a:t>RC</a:t>
            </a:r>
            <a:r>
              <a:rPr lang="zh-CN" altLang="zh-CN" sz="2000" dirty="0"/>
              <a:t>振荡器（运放正反馈应用）</a:t>
            </a:r>
          </a:p>
          <a:p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4F6D25-02B2-49F4-8F2A-EB1D2B45EDED}"/>
              </a:ext>
            </a:extLst>
          </p:cNvPr>
          <p:cNvSpPr txBox="1"/>
          <p:nvPr/>
        </p:nvSpPr>
        <p:spPr>
          <a:xfrm>
            <a:off x="107157" y="5515277"/>
            <a:ext cx="7391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参见参考书第</a:t>
            </a:r>
            <a:r>
              <a:rPr lang="en-US" altLang="zh-CN" sz="2800" dirty="0"/>
              <a:t>13</a:t>
            </a:r>
            <a:r>
              <a:rPr lang="zh-CN" altLang="en-US" sz="2800" dirty="0"/>
              <a:t>章，第</a:t>
            </a:r>
            <a:r>
              <a:rPr lang="en-US" altLang="zh-CN" sz="2800" dirty="0"/>
              <a:t>14</a:t>
            </a:r>
            <a:r>
              <a:rPr lang="zh-CN" altLang="en-US" sz="2800" dirty="0"/>
              <a:t>章，第</a:t>
            </a:r>
            <a:r>
              <a:rPr lang="en-US" altLang="zh-CN" sz="2800" dirty="0"/>
              <a:t>15</a:t>
            </a:r>
            <a:r>
              <a:rPr lang="zh-CN" altLang="en-US" sz="2800" dirty="0"/>
              <a:t>章，</a:t>
            </a:r>
            <a:r>
              <a:rPr lang="en-US" altLang="zh-CN" sz="2800" dirty="0"/>
              <a:t>16</a:t>
            </a:r>
            <a:r>
              <a:rPr lang="zh-CN" altLang="en-US" sz="2800" dirty="0"/>
              <a:t>章等</a:t>
            </a:r>
          </a:p>
        </p:txBody>
      </p:sp>
    </p:spTree>
    <p:extLst>
      <p:ext uri="{BB962C8B-B14F-4D97-AF65-F5344CB8AC3E}">
        <p14:creationId xmlns:p14="http://schemas.microsoft.com/office/powerpoint/2010/main" val="133751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80528" y="260648"/>
            <a:ext cx="9674443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课程安排</a:t>
            </a:r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40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）课堂理论知识点讨论</a:t>
            </a:r>
            <a:r>
              <a:rPr lang="en-US" altLang="zh-CN" sz="4000" dirty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构建学科知识</a:t>
            </a:r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40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）课外自学、实践</a:t>
            </a:r>
            <a:r>
              <a:rPr lang="en-US" altLang="zh-CN" sz="4000" dirty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工程素养</a:t>
            </a:r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40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）小班讨论</a:t>
            </a:r>
            <a:r>
              <a:rPr lang="en-US" altLang="zh-CN" sz="4000" dirty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工程科学思维</a:t>
            </a:r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0329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0"/>
            <a:ext cx="531427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讨论等环节实行积分制</a:t>
            </a:r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体现参与度与效果</a:t>
            </a:r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504" y="1412776"/>
            <a:ext cx="842493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讨论主题：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时间： 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地点：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参加人员：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策划人：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主持人：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记录人：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拍照：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实施步骤：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主持人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自由发言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提问、辩论、讨论交流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老师点评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主持人总结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提示：要求发言提纲（或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），讨论课后作为资料上交，积分依据之一。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144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5939" y="19591"/>
            <a:ext cx="77462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讨论等环节实行积分制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体现参与度与效果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427484"/>
              </p:ext>
            </p:extLst>
          </p:nvPr>
        </p:nvGraphicFramePr>
        <p:xfrm>
          <a:off x="-14411" y="1175406"/>
          <a:ext cx="4642321" cy="46302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6114">
                  <a:extLst>
                    <a:ext uri="{9D8B030D-6E8A-4147-A177-3AD203B41FA5}">
                      <a16:colId xmlns:a16="http://schemas.microsoft.com/office/drawing/2014/main" val="3433683309"/>
                    </a:ext>
                  </a:extLst>
                </a:gridCol>
                <a:gridCol w="1609368">
                  <a:extLst>
                    <a:ext uri="{9D8B030D-6E8A-4147-A177-3AD203B41FA5}">
                      <a16:colId xmlns:a16="http://schemas.microsoft.com/office/drawing/2014/main" val="2614390141"/>
                    </a:ext>
                  </a:extLst>
                </a:gridCol>
                <a:gridCol w="1428062">
                  <a:extLst>
                    <a:ext uri="{9D8B030D-6E8A-4147-A177-3AD203B41FA5}">
                      <a16:colId xmlns:a16="http://schemas.microsoft.com/office/drawing/2014/main" val="3662956503"/>
                    </a:ext>
                  </a:extLst>
                </a:gridCol>
                <a:gridCol w="678777">
                  <a:extLst>
                    <a:ext uri="{9D8B030D-6E8A-4147-A177-3AD203B41FA5}">
                      <a16:colId xmlns:a16="http://schemas.microsoft.com/office/drawing/2014/main" val="1918170716"/>
                    </a:ext>
                  </a:extLst>
                </a:gridCol>
              </a:tblGrid>
              <a:tr h="241741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主题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 gridSpan="3"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80990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组长</a:t>
                      </a:r>
                      <a:r>
                        <a:rPr lang="en-US" sz="1100" kern="100">
                          <a:effectLst/>
                        </a:rPr>
                        <a:t>/</a:t>
                      </a:r>
                      <a:r>
                        <a:rPr lang="zh-CN" sz="1100" kern="100">
                          <a:effectLst/>
                        </a:rPr>
                        <a:t>成员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 gridSpan="3"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36148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时间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地点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3349631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评价项目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评价内容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评价标准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得分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507978720"/>
                  </a:ext>
                </a:extLst>
              </a:tr>
              <a:tr h="966964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内容</a:t>
                      </a:r>
                    </a:p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（</a:t>
                      </a:r>
                      <a:r>
                        <a:rPr lang="en-US" sz="1100" kern="100">
                          <a:effectLst/>
                        </a:rPr>
                        <a:t>60</a:t>
                      </a:r>
                      <a:r>
                        <a:rPr lang="zh-CN" sz="1100" kern="100">
                          <a:effectLst/>
                        </a:rPr>
                        <a:t>分）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结合课程内容“基本元件、单元电路和应用综合”，体现“数学思维”和“工程思维”相融合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优秀：</a:t>
                      </a:r>
                      <a:r>
                        <a:rPr lang="en-US" sz="1100" kern="100">
                          <a:effectLst/>
                        </a:rPr>
                        <a:t>51~60</a:t>
                      </a:r>
                      <a:endParaRPr lang="zh-CN" sz="1100" kern="100">
                        <a:effectLst/>
                      </a:endParaRPr>
                    </a:p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良好：</a:t>
                      </a:r>
                      <a:r>
                        <a:rPr lang="en-US" sz="1100" kern="100">
                          <a:effectLst/>
                        </a:rPr>
                        <a:t>42~50</a:t>
                      </a:r>
                      <a:endParaRPr lang="zh-CN" sz="1100" kern="100">
                        <a:effectLst/>
                      </a:endParaRPr>
                    </a:p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合格：</a:t>
                      </a:r>
                      <a:r>
                        <a:rPr lang="en-US" sz="1100" kern="100">
                          <a:effectLst/>
                        </a:rPr>
                        <a:t>36~41</a:t>
                      </a:r>
                      <a:endParaRPr lang="zh-CN" sz="1100" kern="100">
                        <a:effectLst/>
                      </a:endParaRPr>
                    </a:p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其它：</a:t>
                      </a:r>
                      <a:r>
                        <a:rPr lang="en-US" sz="1100" kern="100">
                          <a:effectLst/>
                        </a:rPr>
                        <a:t>0~35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998379971"/>
                  </a:ext>
                </a:extLst>
              </a:tr>
              <a:tr h="966964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方法</a:t>
                      </a:r>
                    </a:p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（</a:t>
                      </a:r>
                      <a:r>
                        <a:rPr lang="en-US" sz="1100" kern="100">
                          <a:effectLst/>
                        </a:rPr>
                        <a:t>20</a:t>
                      </a:r>
                      <a:r>
                        <a:rPr lang="zh-CN" sz="1100" kern="100">
                          <a:effectLst/>
                        </a:rPr>
                        <a:t>分）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运用先进方法，涵盖分析、设计、仿真验证等环节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优秀：</a:t>
                      </a:r>
                      <a:r>
                        <a:rPr lang="en-US" sz="1100" kern="100">
                          <a:effectLst/>
                        </a:rPr>
                        <a:t>17~20</a:t>
                      </a:r>
                      <a:endParaRPr lang="zh-CN" sz="1100" kern="100">
                        <a:effectLst/>
                      </a:endParaRPr>
                    </a:p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良好：</a:t>
                      </a:r>
                      <a:r>
                        <a:rPr lang="en-US" sz="1100" kern="100">
                          <a:effectLst/>
                        </a:rPr>
                        <a:t>14~16</a:t>
                      </a:r>
                      <a:endParaRPr lang="zh-CN" sz="1100" kern="100">
                        <a:effectLst/>
                      </a:endParaRPr>
                    </a:p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合格：</a:t>
                      </a:r>
                      <a:r>
                        <a:rPr lang="en-US" sz="1100" kern="100">
                          <a:effectLst/>
                        </a:rPr>
                        <a:t>12~13</a:t>
                      </a:r>
                      <a:endParaRPr lang="zh-CN" sz="1100" kern="100">
                        <a:effectLst/>
                      </a:endParaRPr>
                    </a:p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其它：</a:t>
                      </a:r>
                      <a:r>
                        <a:rPr lang="en-US" sz="1100" kern="100">
                          <a:effectLst/>
                        </a:rPr>
                        <a:t>0~11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3707301446"/>
                  </a:ext>
                </a:extLst>
              </a:tr>
              <a:tr h="966964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现场表达</a:t>
                      </a:r>
                    </a:p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（</a:t>
                      </a:r>
                      <a:r>
                        <a:rPr lang="en-US" sz="1100" kern="100">
                          <a:effectLst/>
                        </a:rPr>
                        <a:t>20</a:t>
                      </a:r>
                      <a:r>
                        <a:rPr lang="zh-CN" sz="1100" kern="100">
                          <a:effectLst/>
                        </a:rPr>
                        <a:t>分）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表达流畅、表述清楚；</a:t>
                      </a:r>
                      <a:r>
                        <a:rPr lang="en-US" sz="1100" kern="100">
                          <a:effectLst/>
                        </a:rPr>
                        <a:t>ppt</a:t>
                      </a:r>
                      <a:r>
                        <a:rPr lang="zh-CN" sz="1100" kern="100">
                          <a:effectLst/>
                        </a:rPr>
                        <a:t>制作灵活，容易理解；时间安排合理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优秀：</a:t>
                      </a:r>
                      <a:r>
                        <a:rPr lang="en-US" sz="1100" kern="100">
                          <a:effectLst/>
                        </a:rPr>
                        <a:t>17~20</a:t>
                      </a:r>
                      <a:endParaRPr lang="zh-CN" sz="1100" kern="100">
                        <a:effectLst/>
                      </a:endParaRPr>
                    </a:p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良好：</a:t>
                      </a:r>
                      <a:r>
                        <a:rPr lang="en-US" sz="1100" kern="100">
                          <a:effectLst/>
                        </a:rPr>
                        <a:t>14~16</a:t>
                      </a:r>
                      <a:endParaRPr lang="zh-CN" sz="1100" kern="100">
                        <a:effectLst/>
                      </a:endParaRPr>
                    </a:p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合格：</a:t>
                      </a:r>
                      <a:r>
                        <a:rPr lang="en-US" sz="1100" kern="100">
                          <a:effectLst/>
                        </a:rPr>
                        <a:t>12~13</a:t>
                      </a:r>
                      <a:endParaRPr lang="zh-CN" sz="1100" kern="100">
                        <a:effectLst/>
                      </a:endParaRPr>
                    </a:p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其它：</a:t>
                      </a:r>
                      <a:r>
                        <a:rPr lang="en-US" sz="1100" kern="100">
                          <a:effectLst/>
                        </a:rPr>
                        <a:t>0~11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313814889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总评</a:t>
                      </a:r>
                    </a:p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（</a:t>
                      </a:r>
                      <a:r>
                        <a:rPr lang="en-US" sz="1100" kern="100">
                          <a:effectLst/>
                        </a:rPr>
                        <a:t>100</a:t>
                      </a:r>
                      <a:r>
                        <a:rPr lang="zh-CN" sz="1100" kern="100">
                          <a:effectLst/>
                        </a:rPr>
                        <a:t>分）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343538823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-396552" y="89427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76176" rIns="91440" bIns="76176" numCol="1" anchor="ctr" anchorCtr="0" compatLnSpc="1">
            <a:prstTxWarp prst="textNoShape">
              <a:avLst/>
            </a:prstTxWarp>
            <a:spAutoFit/>
          </a:bodyPr>
          <a:lstStyle>
            <a:lvl1pPr indent="304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挑战性课程学习互评表</a:t>
            </a:r>
            <a:endParaRPr kumimoji="0" lang="zh-CN" altLang="zh-CN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52120" y="1175406"/>
            <a:ext cx="335656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说明：</a:t>
            </a: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、该互评表分数主要用于帮助同学们发现自己的优缺点，并作为平时成绩的重要判定依据。</a:t>
            </a: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、组长</a:t>
            </a:r>
            <a:r>
              <a:rPr lang="en-US" altLang="zh-CN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zh-CN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成员一栏中，组长的姓名放在第一，后面为成员姓名（根据得分高低顺序）。</a:t>
            </a: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、评价标准的判定是优秀</a:t>
            </a:r>
            <a:r>
              <a:rPr lang="en-US" altLang="zh-CN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zh-CN" altLang="zh-CN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分以上，良好</a:t>
            </a:r>
            <a:r>
              <a:rPr lang="en-US" altLang="zh-CN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70~84</a:t>
            </a:r>
            <a:r>
              <a:rPr lang="zh-CN" altLang="zh-CN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分，合格</a:t>
            </a:r>
            <a:r>
              <a:rPr lang="en-US" altLang="zh-CN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60~70</a:t>
            </a:r>
            <a:r>
              <a:rPr lang="zh-CN" altLang="zh-CN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分，其它</a:t>
            </a:r>
            <a:r>
              <a:rPr lang="en-US" altLang="zh-CN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r>
            <a:r>
              <a:rPr lang="zh-CN" altLang="zh-CN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分以下。尽量客观公正的同时，也要注意尚善若水，厚德载物。</a:t>
            </a:r>
          </a:p>
          <a:p>
            <a:r>
              <a:rPr lang="en-US" altLang="zh-CN" sz="1600" dirty="0">
                <a:latin typeface="Times New Roman" panose="02020603050405020304" pitchFamily="18" charset="0"/>
              </a:rPr>
              <a:t>4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、每个认真准备的小组，每位辛苦付出的同学，在老师心目中都是优秀的。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80212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71600" y="1556792"/>
            <a:ext cx="1752600" cy="409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90000"/>
              <a:buFont typeface="Monotype Sorts" pitchFamily="2" charset="2"/>
              <a:buNone/>
            </a:pPr>
            <a:r>
              <a:rPr kumimoji="1" lang="en-US" altLang="zh-CN" sz="4000" b="1" dirty="0">
                <a:solidFill>
                  <a:schemeClr val="accent2"/>
                </a:solidFill>
                <a:latin typeface="Times New Roman" pitchFamily="18" charset="0"/>
                <a:ea typeface="黑体" pitchFamily="2" charset="-122"/>
              </a:rPr>
              <a:t>  </a:t>
            </a:r>
            <a:r>
              <a:rPr kumimoji="1" lang="en-US" altLang="zh-CN" sz="4000" b="1" dirty="0">
                <a:latin typeface="Times New Roman" pitchFamily="18" charset="0"/>
                <a:ea typeface="黑体" pitchFamily="2" charset="-122"/>
              </a:rPr>
              <a:t>10%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90000"/>
              <a:buFont typeface="Monotype Sorts" pitchFamily="2" charset="2"/>
              <a:buNone/>
            </a:pPr>
            <a:r>
              <a:rPr kumimoji="1" lang="en-US" altLang="zh-CN" sz="4000" b="1" dirty="0">
                <a:solidFill>
                  <a:srgbClr val="00CC00"/>
                </a:solidFill>
                <a:latin typeface="Times New Roman" pitchFamily="18" charset="0"/>
                <a:ea typeface="黑体" pitchFamily="2" charset="-122"/>
              </a:rPr>
              <a:t>+25%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90000"/>
              <a:buFont typeface="Monotype Sorts" pitchFamily="2" charset="2"/>
              <a:buNone/>
            </a:pPr>
            <a:r>
              <a:rPr kumimoji="1" lang="en-US" altLang="zh-CN" sz="4000" b="1" dirty="0">
                <a:solidFill>
                  <a:srgbClr val="00CC00"/>
                </a:solidFill>
                <a:latin typeface="Times New Roman" pitchFamily="18" charset="0"/>
                <a:ea typeface="黑体" pitchFamily="2" charset="-122"/>
              </a:rPr>
              <a:t>+15%</a:t>
            </a:r>
            <a:endParaRPr kumimoji="1" lang="en-US" altLang="zh-CN" sz="4000" b="1" dirty="0">
              <a:solidFill>
                <a:srgbClr val="FF00FF"/>
              </a:solidFill>
              <a:latin typeface="Times New Roman" pitchFamily="18" charset="0"/>
              <a:ea typeface="黑体" pitchFamily="2" charset="-122"/>
            </a:endParaRPr>
          </a:p>
          <a:p>
            <a:pPr algn="l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90000"/>
              <a:buFont typeface="Monotype Sorts" pitchFamily="2" charset="2"/>
              <a:buNone/>
            </a:pPr>
            <a:r>
              <a:rPr kumimoji="1" lang="en-US" altLang="zh-CN" sz="4000" b="1" dirty="0">
                <a:solidFill>
                  <a:srgbClr val="FF3300"/>
                </a:solidFill>
                <a:latin typeface="Times New Roman" pitchFamily="18" charset="0"/>
                <a:ea typeface="黑体" pitchFamily="2" charset="-122"/>
              </a:rPr>
              <a:t>+50%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90000"/>
              <a:buFont typeface="Monotype Sorts" pitchFamily="2" charset="2"/>
              <a:buNone/>
            </a:pPr>
            <a:r>
              <a:rPr kumimoji="1" lang="en-US" altLang="zh-CN" sz="4000" b="1" dirty="0">
                <a:solidFill>
                  <a:schemeClr val="accent2"/>
                </a:solidFill>
                <a:latin typeface="Times New Roman" pitchFamily="18" charset="0"/>
                <a:ea typeface="黑体" pitchFamily="2" charset="-122"/>
              </a:rPr>
              <a:t>=100%</a:t>
            </a: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2488351" y="3314948"/>
            <a:ext cx="6637547" cy="590550"/>
            <a:chOff x="1536" y="1660"/>
            <a:chExt cx="3251" cy="372"/>
          </a:xfrm>
        </p:grpSpPr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2064" y="1660"/>
              <a:ext cx="2723" cy="372"/>
            </a:xfrm>
            <a:prstGeom prst="rect">
              <a:avLst/>
            </a:prstGeom>
            <a:noFill/>
            <a:ln w="635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90000"/>
                </a:lnSpc>
                <a:spcBef>
                  <a:spcPct val="20000"/>
                </a:spcBef>
                <a:buClr>
                  <a:schemeClr val="accent1"/>
                </a:buClr>
                <a:buSzPct val="90000"/>
                <a:buFont typeface="Monotype Sorts" pitchFamily="2" charset="2"/>
                <a:buNone/>
              </a:pPr>
              <a:r>
                <a:rPr kumimoji="1" lang="zh-CN" altLang="en-US" sz="3600" b="1" dirty="0">
                  <a:solidFill>
                    <a:srgbClr val="00CC00"/>
                  </a:solidFill>
                  <a:latin typeface="Times New Roman" pitchFamily="18" charset="0"/>
                  <a:ea typeface="黑体" pitchFamily="2" charset="-122"/>
                </a:rPr>
                <a:t>小班讨论</a:t>
              </a: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 flipH="1">
              <a:off x="1536" y="1818"/>
              <a:ext cx="480" cy="0"/>
            </a:xfrm>
            <a:prstGeom prst="line">
              <a:avLst/>
            </a:prstGeom>
            <a:noFill/>
            <a:ln w="63500">
              <a:solidFill>
                <a:srgbClr val="99CC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19525" y="4191020"/>
            <a:ext cx="5975200" cy="1089025"/>
            <a:chOff x="1680" y="2784"/>
            <a:chExt cx="1968" cy="686"/>
          </a:xfrm>
        </p:grpSpPr>
        <p:sp>
          <p:nvSpPr>
            <p:cNvPr id="10" name="Line 8"/>
            <p:cNvSpPr>
              <a:spLocks noChangeShapeType="1"/>
            </p:cNvSpPr>
            <p:nvPr/>
          </p:nvSpPr>
          <p:spPr bwMode="auto">
            <a:xfrm flipH="1">
              <a:off x="1680" y="2928"/>
              <a:ext cx="480" cy="0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2160" y="2784"/>
              <a:ext cx="1488" cy="6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accent1"/>
                </a:buClr>
                <a:buSzPct val="90000"/>
                <a:buFont typeface="Monotype Sorts" pitchFamily="2" charset="2"/>
                <a:buNone/>
              </a:pPr>
              <a:r>
                <a:rPr kumimoji="1" lang="zh-CN" altLang="en-US" sz="3600" b="1" dirty="0">
                  <a:solidFill>
                    <a:srgbClr val="FF3300"/>
                  </a:solidFill>
                  <a:latin typeface="Times New Roman" pitchFamily="18" charset="0"/>
                  <a:ea typeface="黑体" pitchFamily="2" charset="-122"/>
                </a:rPr>
                <a:t>期末考试（闭卷，单项必须及格）</a:t>
              </a:r>
            </a:p>
          </p:txBody>
        </p:sp>
      </p:grpSp>
      <p:grpSp>
        <p:nvGrpSpPr>
          <p:cNvPr id="12" name="Group 4"/>
          <p:cNvGrpSpPr>
            <a:grpSpLocks/>
          </p:cNvGrpSpPr>
          <p:nvPr/>
        </p:nvGrpSpPr>
        <p:grpSpPr bwMode="auto">
          <a:xfrm>
            <a:off x="2724200" y="2414835"/>
            <a:ext cx="6527800" cy="590550"/>
            <a:chOff x="1536" y="1660"/>
            <a:chExt cx="4112" cy="372"/>
          </a:xfrm>
        </p:grpSpPr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2064" y="1660"/>
              <a:ext cx="3584" cy="372"/>
            </a:xfrm>
            <a:prstGeom prst="rect">
              <a:avLst/>
            </a:prstGeom>
            <a:noFill/>
            <a:ln w="635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90000"/>
                </a:lnSpc>
                <a:spcBef>
                  <a:spcPct val="20000"/>
                </a:spcBef>
                <a:buClr>
                  <a:schemeClr val="accent1"/>
                </a:buClr>
                <a:buSzPct val="90000"/>
                <a:buFont typeface="Monotype Sorts" pitchFamily="2" charset="2"/>
                <a:buNone/>
              </a:pPr>
              <a:r>
                <a:rPr kumimoji="1" lang="zh-CN" altLang="en-US" sz="3600" b="1" dirty="0">
                  <a:solidFill>
                    <a:srgbClr val="00CC00"/>
                  </a:solidFill>
                  <a:latin typeface="Times New Roman" pitchFamily="18" charset="0"/>
                  <a:ea typeface="黑体" pitchFamily="2" charset="-122"/>
                </a:rPr>
                <a:t>课程设计、设计报告作业等</a:t>
              </a:r>
            </a:p>
          </p:txBody>
        </p:sp>
        <p:sp>
          <p:nvSpPr>
            <p:cNvPr id="14" name="Line 6"/>
            <p:cNvSpPr>
              <a:spLocks noChangeShapeType="1"/>
            </p:cNvSpPr>
            <p:nvPr/>
          </p:nvSpPr>
          <p:spPr bwMode="auto">
            <a:xfrm flipH="1">
              <a:off x="1536" y="1818"/>
              <a:ext cx="480" cy="0"/>
            </a:xfrm>
            <a:prstGeom prst="line">
              <a:avLst/>
            </a:prstGeom>
            <a:noFill/>
            <a:ln w="63500">
              <a:solidFill>
                <a:srgbClr val="99CC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" name="Group 7"/>
          <p:cNvGrpSpPr>
            <a:grpSpLocks/>
          </p:cNvGrpSpPr>
          <p:nvPr/>
        </p:nvGrpSpPr>
        <p:grpSpPr bwMode="auto">
          <a:xfrm>
            <a:off x="2699792" y="1602830"/>
            <a:ext cx="4824412" cy="590550"/>
            <a:chOff x="1680" y="2784"/>
            <a:chExt cx="1968" cy="372"/>
          </a:xfrm>
        </p:grpSpPr>
        <p:sp>
          <p:nvSpPr>
            <p:cNvPr id="16" name="Line 8"/>
            <p:cNvSpPr>
              <a:spLocks noChangeShapeType="1"/>
            </p:cNvSpPr>
            <p:nvPr/>
          </p:nvSpPr>
          <p:spPr bwMode="auto">
            <a:xfrm flipH="1">
              <a:off x="1680" y="2928"/>
              <a:ext cx="480" cy="0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Text Box 9"/>
            <p:cNvSpPr txBox="1">
              <a:spLocks noChangeArrowheads="1"/>
            </p:cNvSpPr>
            <p:nvPr/>
          </p:nvSpPr>
          <p:spPr bwMode="auto">
            <a:xfrm>
              <a:off x="2160" y="2784"/>
              <a:ext cx="1488" cy="372"/>
            </a:xfrm>
            <a:prstGeom prst="rect">
              <a:avLst/>
            </a:prstGeom>
            <a:noFill/>
            <a:ln w="50800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accent1"/>
                </a:buClr>
                <a:buSzPct val="90000"/>
                <a:buFont typeface="Monotype Sorts" pitchFamily="2" charset="2"/>
                <a:buNone/>
              </a:pPr>
              <a:r>
                <a:rPr kumimoji="1" lang="zh-CN" altLang="en-US" sz="3600" b="1" dirty="0">
                  <a:solidFill>
                    <a:srgbClr val="FF3300"/>
                  </a:solidFill>
                  <a:latin typeface="Times New Roman" pitchFamily="18" charset="0"/>
                  <a:ea typeface="黑体" pitchFamily="2" charset="-122"/>
                </a:rPr>
                <a:t>期中测试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BD26C4DF-9CAC-48AA-A507-3964ABA5096B}"/>
              </a:ext>
            </a:extLst>
          </p:cNvPr>
          <p:cNvSpPr/>
          <p:nvPr/>
        </p:nvSpPr>
        <p:spPr>
          <a:xfrm>
            <a:off x="251520" y="384285"/>
            <a:ext cx="55446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成绩组成（静态知识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+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动态能力）</a:t>
            </a:r>
          </a:p>
        </p:txBody>
      </p:sp>
    </p:spTree>
    <p:extLst>
      <p:ext uri="{BB962C8B-B14F-4D97-AF65-F5344CB8AC3E}">
        <p14:creationId xmlns:p14="http://schemas.microsoft.com/office/powerpoint/2010/main" val="188216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60648"/>
            <a:ext cx="889248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成绩组成详细说明</a:t>
            </a:r>
            <a:endParaRPr lang="en-US" altLang="zh-CN" sz="2800" b="1" dirty="0">
              <a:latin typeface="黑体" pitchFamily="2" charset="-122"/>
              <a:ea typeface="黑体" pitchFamily="2" charset="-122"/>
              <a:cs typeface="Times New Roman" pitchFamily="18" charset="0"/>
            </a:endParaRPr>
          </a:p>
          <a:p>
            <a:endParaRPr lang="en-US" altLang="zh-CN" sz="2800" b="1" dirty="0">
              <a:latin typeface="黑体" pitchFamily="2" charset="-122"/>
              <a:ea typeface="黑体" pitchFamily="2" charset="-122"/>
              <a:cs typeface="Times New Roman" pitchFamily="18" charset="0"/>
            </a:endParaRPr>
          </a:p>
          <a:p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1 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课程讨论 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  <a:sym typeface="Wingdings" panose="05000000000000000000" pitchFamily="2" charset="2"/>
              </a:rPr>
              <a:t>(1)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每次小组互评，给出小组单次成绩（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A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）</a:t>
            </a:r>
            <a:endParaRPr lang="en-US" altLang="zh-CN" sz="2800" b="1" dirty="0">
              <a:latin typeface="黑体" pitchFamily="2" charset="-122"/>
              <a:ea typeface="黑体" pitchFamily="2" charset="-122"/>
              <a:cs typeface="Times New Roman" pitchFamily="18" charset="0"/>
            </a:endParaRPr>
          </a:p>
          <a:p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(2)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最后评定得到小组讨论平均成绩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(B)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，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B*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小组人数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=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小组总成绩（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C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）</a:t>
            </a:r>
            <a:endParaRPr lang="en-US" altLang="zh-CN" sz="2800" b="1" dirty="0">
              <a:latin typeface="黑体" pitchFamily="2" charset="-122"/>
              <a:ea typeface="黑体" pitchFamily="2" charset="-122"/>
              <a:cs typeface="Times New Roman" pitchFamily="18" charset="0"/>
            </a:endParaRPr>
          </a:p>
          <a:p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（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3)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小组成员互评每个成员成绩（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D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），小组成员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D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求和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=C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。</a:t>
            </a:r>
            <a:endParaRPr lang="en-US" altLang="zh-CN" sz="2800" b="1" dirty="0">
              <a:latin typeface="黑体" pitchFamily="2" charset="-122"/>
              <a:ea typeface="黑体" pitchFamily="2" charset="-122"/>
              <a:cs typeface="Times New Roman" pitchFamily="18" charset="0"/>
            </a:endParaRPr>
          </a:p>
          <a:p>
            <a:pPr marL="514350" indent="-514350">
              <a:buAutoNum type="arabicPlain" startAt="2"/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课程设计报告成绩（班级代表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3-5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人）与指导教师共同判定，树立标杆成绩为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100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，其余成绩在此基础上根据报告质量递减；</a:t>
            </a:r>
            <a:endParaRPr lang="en-US" altLang="zh-CN" sz="2800" b="1" dirty="0">
              <a:latin typeface="黑体" pitchFamily="2" charset="-122"/>
              <a:ea typeface="黑体" pitchFamily="2" charset="-122"/>
              <a:cs typeface="Times New Roman" pitchFamily="18" charset="0"/>
            </a:endParaRPr>
          </a:p>
          <a:p>
            <a:pPr marL="514350" indent="-514350">
              <a:buAutoNum type="arabicPlain" startAt="2"/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高阶特别培养，根据完成情况，平时成绩最高可附加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20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分，但总分不超过平时成绩满分；</a:t>
            </a:r>
            <a:endParaRPr lang="en-US" altLang="zh-CN" sz="2800" b="1" dirty="0">
              <a:latin typeface="黑体" pitchFamily="2" charset="-122"/>
              <a:ea typeface="黑体" pitchFamily="2" charset="-122"/>
              <a:cs typeface="Times New Roman" pitchFamily="18" charset="0"/>
            </a:endParaRPr>
          </a:p>
          <a:p>
            <a:pPr marL="514350" indent="-514350">
              <a:buAutoNum type="arabicPlain" startAt="2"/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单项成绩低于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60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分（最后总成绩一票否决）。</a:t>
            </a:r>
          </a:p>
        </p:txBody>
      </p:sp>
    </p:spTree>
    <p:extLst>
      <p:ext uri="{BB962C8B-B14F-4D97-AF65-F5344CB8AC3E}">
        <p14:creationId xmlns:p14="http://schemas.microsoft.com/office/powerpoint/2010/main" val="2639892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52400" y="27464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电压信号处理、能量变换</a:t>
            </a: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90500" y="4749853"/>
            <a:ext cx="8433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 </a:t>
            </a:r>
            <a:r>
              <a:rPr lang="zh-CN" altLang="en-US" dirty="0"/>
              <a:t>给出变换函数及可能实现的电路，指出其特点（信号失真、能量转换效率等）；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 建议需要解决的问题？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616" y="1700808"/>
            <a:ext cx="5724001" cy="2546000"/>
          </a:xfrm>
          <a:prstGeom prst="rect">
            <a:avLst/>
          </a:prstGeom>
        </p:spPr>
      </p:pic>
      <p:grpSp>
        <p:nvGrpSpPr>
          <p:cNvPr id="9" name="组合 8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5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8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9673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60648"/>
            <a:ext cx="889248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高阶特别培养说明</a:t>
            </a:r>
            <a:endParaRPr lang="en-US" altLang="zh-CN" sz="2800" b="1" dirty="0">
              <a:latin typeface="黑体" pitchFamily="2" charset="-122"/>
              <a:ea typeface="黑体" pitchFamily="2" charset="-122"/>
              <a:cs typeface="Times New Roman" pitchFamily="18" charset="0"/>
            </a:endParaRPr>
          </a:p>
          <a:p>
            <a:endParaRPr lang="en-US" altLang="zh-CN" sz="2800" b="1" dirty="0">
              <a:latin typeface="黑体" pitchFamily="2" charset="-122"/>
              <a:ea typeface="黑体" pitchFamily="2" charset="-122"/>
              <a:cs typeface="Times New Roman" pitchFamily="18" charset="0"/>
            </a:endParaRPr>
          </a:p>
          <a:p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1 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高阶特别培养是指学有余力，综合考虑个人学业情况，自愿报名参加；</a:t>
            </a:r>
            <a:endParaRPr lang="en-US" altLang="zh-CN" sz="2800" b="1" dirty="0">
              <a:latin typeface="黑体" pitchFamily="2" charset="-122"/>
              <a:ea typeface="黑体" pitchFamily="2" charset="-122"/>
              <a:cs typeface="Times New Roman" pitchFamily="18" charset="0"/>
            </a:endParaRPr>
          </a:p>
          <a:p>
            <a:endParaRPr lang="en-US" altLang="zh-CN" sz="2800" b="1" dirty="0">
              <a:latin typeface="黑体" pitchFamily="2" charset="-122"/>
              <a:ea typeface="黑体" pitchFamily="2" charset="-122"/>
              <a:cs typeface="Times New Roman" pitchFamily="18" charset="0"/>
            </a:endParaRPr>
          </a:p>
          <a:p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2 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利用课余时间，完成具有一定挑战度的</a:t>
            </a: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PROJECT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，并撰写报告分享；</a:t>
            </a:r>
            <a:endParaRPr lang="en-US" altLang="zh-CN" sz="2800" b="1" dirty="0">
              <a:latin typeface="黑体" pitchFamily="2" charset="-122"/>
              <a:ea typeface="黑体" pitchFamily="2" charset="-122"/>
              <a:cs typeface="Times New Roman" pitchFamily="18" charset="0"/>
            </a:endParaRPr>
          </a:p>
          <a:p>
            <a:endParaRPr lang="en-US" altLang="zh-CN" sz="2800" b="1" dirty="0">
              <a:latin typeface="黑体" pitchFamily="2" charset="-122"/>
              <a:ea typeface="黑体" pitchFamily="2" charset="-122"/>
              <a:cs typeface="Times New Roman" pitchFamily="18" charset="0"/>
            </a:endParaRPr>
          </a:p>
          <a:p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3 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专门助教指导小组；</a:t>
            </a:r>
            <a:endParaRPr lang="en-US" altLang="zh-CN" sz="2800" b="1" dirty="0">
              <a:latin typeface="黑体" pitchFamily="2" charset="-122"/>
              <a:ea typeface="黑体" pitchFamily="2" charset="-122"/>
              <a:cs typeface="Times New Roman" pitchFamily="18" charset="0"/>
            </a:endParaRPr>
          </a:p>
          <a:p>
            <a:endParaRPr lang="en-US" altLang="zh-CN" sz="2800" b="1" dirty="0">
              <a:latin typeface="黑体" pitchFamily="2" charset="-122"/>
              <a:ea typeface="黑体" pitchFamily="2" charset="-122"/>
              <a:cs typeface="Times New Roman" pitchFamily="18" charset="0"/>
            </a:endParaRPr>
          </a:p>
          <a:p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4 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相应培养另行发布。</a:t>
            </a:r>
          </a:p>
        </p:txBody>
      </p:sp>
    </p:spTree>
    <p:extLst>
      <p:ext uri="{BB962C8B-B14F-4D97-AF65-F5344CB8AC3E}">
        <p14:creationId xmlns:p14="http://schemas.microsoft.com/office/powerpoint/2010/main" val="650712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5C0C69B-26A9-44F0-9C1F-93EACE1DDF73}"/>
              </a:ext>
            </a:extLst>
          </p:cNvPr>
          <p:cNvSpPr txBox="1"/>
          <p:nvPr/>
        </p:nvSpPr>
        <p:spPr>
          <a:xfrm>
            <a:off x="467544" y="404664"/>
            <a:ext cx="4147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挑战性课堂（</a:t>
            </a:r>
            <a:r>
              <a:rPr lang="en-US" altLang="zh-CN" sz="2800" dirty="0"/>
              <a:t>2019</a:t>
            </a:r>
            <a:r>
              <a:rPr lang="zh-CN" altLang="en-US" sz="2800" dirty="0"/>
              <a:t>年春）</a:t>
            </a:r>
          </a:p>
        </p:txBody>
      </p:sp>
      <p:pic>
        <p:nvPicPr>
          <p:cNvPr id="9" name="图片 8" descr="image.png">
            <a:extLst>
              <a:ext uri="{FF2B5EF4-FFF2-40B4-BE49-F238E27FC236}">
                <a16:creationId xmlns:a16="http://schemas.microsoft.com/office/drawing/2014/main" id="{7E2F8514-14C0-432E-AE18-4AEDB6C6668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0768"/>
            <a:ext cx="7920880" cy="4104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500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age.png">
            <a:extLst>
              <a:ext uri="{FF2B5EF4-FFF2-40B4-BE49-F238E27FC236}">
                <a16:creationId xmlns:a16="http://schemas.microsoft.com/office/drawing/2014/main" id="{335CDBBB-B48C-4279-B2E2-B730687C1D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7344816" cy="43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A375EB8-85ED-47C8-B224-F7D50774F72B}"/>
              </a:ext>
            </a:extLst>
          </p:cNvPr>
          <p:cNvSpPr txBox="1"/>
          <p:nvPr/>
        </p:nvSpPr>
        <p:spPr>
          <a:xfrm>
            <a:off x="179512" y="260648"/>
            <a:ext cx="4147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挑战性课堂（</a:t>
            </a:r>
            <a:r>
              <a:rPr lang="en-US" altLang="zh-CN" sz="2800" dirty="0"/>
              <a:t>2019</a:t>
            </a:r>
            <a:r>
              <a:rPr lang="zh-CN" altLang="en-US" sz="2800" dirty="0"/>
              <a:t>年春）</a:t>
            </a:r>
          </a:p>
        </p:txBody>
      </p:sp>
    </p:spTree>
    <p:extLst>
      <p:ext uri="{BB962C8B-B14F-4D97-AF65-F5344CB8AC3E}">
        <p14:creationId xmlns:p14="http://schemas.microsoft.com/office/powerpoint/2010/main" val="3213265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520" y="384285"/>
            <a:ext cx="36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成绩组成</a:t>
            </a: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251996" y="2204864"/>
            <a:ext cx="7991698" cy="1804988"/>
            <a:chOff x="976" y="681"/>
            <a:chExt cx="3148" cy="1137"/>
          </a:xfrm>
        </p:grpSpPr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976" y="681"/>
              <a:ext cx="3148" cy="686"/>
            </a:xfrm>
            <a:prstGeom prst="rect">
              <a:avLst/>
            </a:prstGeom>
            <a:noFill/>
            <a:ln w="635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90000"/>
                </a:lnSpc>
                <a:spcBef>
                  <a:spcPct val="20000"/>
                </a:spcBef>
                <a:buClr>
                  <a:schemeClr val="accent1"/>
                </a:buClr>
                <a:buSzPct val="90000"/>
                <a:buFont typeface="Monotype Sorts" pitchFamily="2" charset="2"/>
                <a:buNone/>
              </a:pPr>
              <a:r>
                <a:rPr kumimoji="1" lang="zh-CN" altLang="en-US" sz="3600" b="1" dirty="0">
                  <a:solidFill>
                    <a:srgbClr val="00CC00"/>
                  </a:solidFill>
                  <a:latin typeface="Times New Roman" pitchFamily="18" charset="0"/>
                  <a:ea typeface="黑体" pitchFamily="2" charset="-122"/>
                </a:rPr>
                <a:t>必须交课程设计报告纸质档（签名）及电子档  </a:t>
              </a:r>
              <a:r>
                <a:rPr kumimoji="1" lang="en-US" altLang="zh-CN" sz="3600" b="1" dirty="0">
                  <a:solidFill>
                    <a:srgbClr val="00CC00"/>
                  </a:solidFill>
                  <a:latin typeface="Times New Roman" pitchFamily="18" charset="0"/>
                  <a:ea typeface="黑体" pitchFamily="2" charset="-122"/>
                </a:rPr>
                <a:t>78362043@qq.com</a:t>
              </a:r>
              <a:endParaRPr kumimoji="1" lang="zh-CN" altLang="en-US" sz="3600" b="1" dirty="0">
                <a:solidFill>
                  <a:srgbClr val="00CC00"/>
                </a:solidFill>
                <a:latin typeface="Times New Roman" pitchFamily="18" charset="0"/>
                <a:ea typeface="黑体" pitchFamily="2" charset="-122"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 flipH="1">
              <a:off x="1536" y="1818"/>
              <a:ext cx="480" cy="0"/>
            </a:xfrm>
            <a:prstGeom prst="line">
              <a:avLst/>
            </a:prstGeom>
            <a:noFill/>
            <a:ln w="63500">
              <a:solidFill>
                <a:srgbClr val="99CC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684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79512" y="692696"/>
            <a:ext cx="871296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zh-CN" altLang="en-US" sz="3200" b="1" dirty="0">
                <a:solidFill>
                  <a:srgbClr val="0000FF"/>
                </a:solidFill>
                <a:latin typeface="Times New Roman" pitchFamily="18" charset="0"/>
              </a:rPr>
              <a:t>课程</a:t>
            </a:r>
            <a:r>
              <a:rPr kumimoji="1" lang="en-US" altLang="zh-CN" sz="3200" b="1" dirty="0">
                <a:solidFill>
                  <a:srgbClr val="0000FF"/>
                </a:solidFill>
                <a:latin typeface="Times New Roman" pitchFamily="18" charset="0"/>
              </a:rPr>
              <a:t>QQ</a:t>
            </a:r>
            <a:r>
              <a:rPr kumimoji="1" lang="zh-CN" altLang="en-US" sz="3200" b="1" dirty="0">
                <a:solidFill>
                  <a:srgbClr val="0000FF"/>
                </a:solidFill>
                <a:latin typeface="Times New Roman" pitchFamily="18" charset="0"/>
              </a:rPr>
              <a:t>群（发布实时更新资料、课程公告等）</a:t>
            </a:r>
            <a:endParaRPr kumimoji="1" lang="en-US" altLang="zh-CN" sz="32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FD6436-3685-4A59-80AD-FD585209F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132856"/>
            <a:ext cx="3526507" cy="352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5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73D4DF-6174-4CBB-89E2-3306418BF952}"/>
              </a:ext>
            </a:extLst>
          </p:cNvPr>
          <p:cNvSpPr txBox="1"/>
          <p:nvPr/>
        </p:nvSpPr>
        <p:spPr>
          <a:xfrm>
            <a:off x="323528" y="404664"/>
            <a:ext cx="4493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课程资源</a:t>
            </a:r>
            <a:r>
              <a:rPr lang="en-US" altLang="zh-CN" sz="2800" dirty="0"/>
              <a:t>-1</a:t>
            </a:r>
          </a:p>
          <a:p>
            <a:r>
              <a:rPr lang="zh-CN" altLang="en-US" sz="2800" dirty="0"/>
              <a:t>（中文版，英文版电子档）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E3496E-CF97-4B33-858A-31EC3BB91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412776"/>
            <a:ext cx="6252495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3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73D4DF-6174-4CBB-89E2-3306418BF952}"/>
              </a:ext>
            </a:extLst>
          </p:cNvPr>
          <p:cNvSpPr txBox="1"/>
          <p:nvPr/>
        </p:nvSpPr>
        <p:spPr>
          <a:xfrm>
            <a:off x="323528" y="404664"/>
            <a:ext cx="8568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课程资源</a:t>
            </a:r>
            <a:r>
              <a:rPr lang="en-US" altLang="zh-CN" sz="2800" dirty="0"/>
              <a:t>-2</a:t>
            </a:r>
          </a:p>
          <a:p>
            <a:endParaRPr lang="en-US" altLang="zh-CN" sz="2800" dirty="0"/>
          </a:p>
          <a:p>
            <a:r>
              <a:rPr lang="en-US" altLang="zh-CN" sz="2800" dirty="0"/>
              <a:t>MIT</a:t>
            </a:r>
            <a:r>
              <a:rPr lang="zh-CN" altLang="en-US" sz="2800" dirty="0"/>
              <a:t>（麻省理工学院）教学资源</a:t>
            </a:r>
            <a:endParaRPr lang="en-US" altLang="zh-CN" sz="2800" dirty="0"/>
          </a:p>
          <a:p>
            <a:r>
              <a:rPr lang="zh-CN" altLang="en-US" sz="2800" dirty="0"/>
              <a:t>（供同学们自主学习，预习、复习等）</a:t>
            </a:r>
            <a:endParaRPr lang="en-US" altLang="zh-CN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7F500BE-3E93-417C-B763-2FAD1420DC6B}"/>
              </a:ext>
            </a:extLst>
          </p:cNvPr>
          <p:cNvSpPr/>
          <p:nvPr/>
        </p:nvSpPr>
        <p:spPr>
          <a:xfrm>
            <a:off x="251520" y="2060848"/>
            <a:ext cx="87849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metel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（学校购买了版权，需挂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VPN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访问）</a:t>
            </a: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分成三段</a:t>
            </a: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http://www.metel.cn/course/9482c973-c2de-404c-a51a-82a951d4abeb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4800" indent="1270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http://www.metel.cn/course/5f9c57d5-1be5-4a2e-b180-4a10375c2d0e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</a:rPr>
              <a:t>http://www.metel.cn/course/999f5d3f-a3ec-4154-82d4-c1e9e5d44768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07141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73D4DF-6174-4CBB-89E2-3306418BF952}"/>
              </a:ext>
            </a:extLst>
          </p:cNvPr>
          <p:cNvSpPr txBox="1"/>
          <p:nvPr/>
        </p:nvSpPr>
        <p:spPr>
          <a:xfrm>
            <a:off x="323528" y="404664"/>
            <a:ext cx="802335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课程资源</a:t>
            </a:r>
            <a:r>
              <a:rPr lang="en-US" altLang="zh-CN" sz="2800" dirty="0"/>
              <a:t>-3</a:t>
            </a:r>
          </a:p>
          <a:p>
            <a:endParaRPr lang="en-US" altLang="zh-CN" sz="2800" dirty="0"/>
          </a:p>
          <a:p>
            <a:r>
              <a:rPr lang="zh-CN" altLang="en-US" sz="2800" dirty="0"/>
              <a:t>课程组统一提供的</a:t>
            </a:r>
            <a:r>
              <a:rPr lang="en-US" altLang="zh-CN" sz="2800" dirty="0"/>
              <a:t>MOOC</a:t>
            </a:r>
            <a:r>
              <a:rPr lang="zh-CN" altLang="en-US" sz="2800" dirty="0"/>
              <a:t>教学</a:t>
            </a:r>
            <a:endParaRPr lang="en-US" altLang="zh-CN" sz="2800" dirty="0"/>
          </a:p>
          <a:p>
            <a:r>
              <a:rPr lang="zh-CN" altLang="en-US" sz="2800" dirty="0"/>
              <a:t>（供同学们自主学习，预习、复习等）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电子科技大学主页</a:t>
            </a:r>
            <a:r>
              <a:rPr lang="en-US" altLang="zh-CN" sz="2800" dirty="0"/>
              <a:t>-</a:t>
            </a:r>
            <a:r>
              <a:rPr lang="zh-CN" altLang="en-US" sz="2800" dirty="0"/>
              <a:t>人才培养</a:t>
            </a:r>
            <a:r>
              <a:rPr lang="en-US" altLang="zh-CN" sz="2800" dirty="0"/>
              <a:t>--</a:t>
            </a:r>
            <a:r>
              <a:rPr lang="zh-CN" altLang="en-US" sz="2800" dirty="0"/>
              <a:t>成电学堂</a:t>
            </a:r>
            <a:r>
              <a:rPr lang="en-US" altLang="zh-CN" sz="2800" dirty="0"/>
              <a:t>—</a:t>
            </a:r>
            <a:r>
              <a:rPr lang="zh-CN" altLang="en-US" sz="2800" dirty="0"/>
              <a:t>成电慕课</a:t>
            </a:r>
            <a:endParaRPr lang="en-US" altLang="zh-CN" sz="2800" dirty="0"/>
          </a:p>
          <a:p>
            <a:r>
              <a:rPr lang="en-US" altLang="zh-CN" sz="2800" dirty="0"/>
              <a:t>—</a:t>
            </a:r>
            <a:r>
              <a:rPr lang="zh-CN" altLang="en-US" sz="2800" dirty="0"/>
              <a:t>电路分析与电子线路（崔红玲老师）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22817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51520" y="1124744"/>
            <a:ext cx="295232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kumimoji="1" lang="zh-CN" altLang="en-US" sz="3200" b="1" dirty="0">
                <a:solidFill>
                  <a:srgbClr val="0000FF"/>
                </a:solidFill>
                <a:latin typeface="Times New Roman" pitchFamily="18" charset="0"/>
              </a:rPr>
              <a:t>微信课程资源</a:t>
            </a:r>
            <a:endParaRPr kumimoji="1" lang="en-US" altLang="zh-CN" sz="32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algn="l"/>
            <a:r>
              <a:rPr kumimoji="1" lang="zh-CN" altLang="en-US" sz="3200" b="1" dirty="0">
                <a:solidFill>
                  <a:srgbClr val="0000FF"/>
                </a:solidFill>
                <a:latin typeface="Times New Roman" pitchFamily="18" charset="0"/>
              </a:rPr>
              <a:t>雨课堂（课堂实时交流讨论）</a:t>
            </a:r>
            <a:endParaRPr kumimoji="1" lang="en-US" altLang="zh-CN" sz="32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pic>
        <p:nvPicPr>
          <p:cNvPr id="5" name="Picture 4" descr="https://mp.weixin.qq.com/mp/qrcode?scene=10000004&amp;size=102&amp;__biz=MzU2NDc3MzM4OQ==&amp;mid=2247485100&amp;idx=1&amp;sn=5e3393e9e494ab03c5c36a874fe70bd5&amp;send_time=">
            <a:extLst>
              <a:ext uri="{FF2B5EF4-FFF2-40B4-BE49-F238E27FC236}">
                <a16:creationId xmlns:a16="http://schemas.microsoft.com/office/drawing/2014/main" id="{5D7E5E15-7AE7-47AB-85B3-1130C62F3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908720"/>
            <a:ext cx="388843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00896CE-B1F4-43F5-9DCB-D76F998C63F2}"/>
              </a:ext>
            </a:extLst>
          </p:cNvPr>
          <p:cNvSpPr/>
          <p:nvPr/>
        </p:nvSpPr>
        <p:spPr>
          <a:xfrm>
            <a:off x="0" y="188640"/>
            <a:ext cx="19143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课程资源</a:t>
            </a:r>
            <a:r>
              <a:rPr lang="en-US" altLang="zh-CN" sz="2800" dirty="0"/>
              <a:t>-4</a:t>
            </a:r>
          </a:p>
        </p:txBody>
      </p:sp>
    </p:spTree>
    <p:extLst>
      <p:ext uri="{BB962C8B-B14F-4D97-AF65-F5344CB8AC3E}">
        <p14:creationId xmlns:p14="http://schemas.microsoft.com/office/powerpoint/2010/main" val="284066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467544" y="1844824"/>
            <a:ext cx="7921625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zh-CN" altLang="en-US" sz="3200" b="1" dirty="0">
                <a:solidFill>
                  <a:srgbClr val="0000FF"/>
                </a:solidFill>
                <a:latin typeface="Times New Roman" pitchFamily="18" charset="0"/>
              </a:rPr>
              <a:t>联系方式</a:t>
            </a:r>
            <a:endParaRPr kumimoji="1" lang="en-US" altLang="zh-CN" sz="32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algn="l"/>
            <a:endParaRPr kumimoji="1" lang="zh-CN" altLang="en-US" sz="32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algn="l"/>
            <a:r>
              <a:rPr kumimoji="1" lang="zh-CN" altLang="en-US" sz="3200" b="1" dirty="0">
                <a:solidFill>
                  <a:srgbClr val="0000FF"/>
                </a:solidFill>
                <a:latin typeface="Times New Roman" pitchFamily="18" charset="0"/>
              </a:rPr>
              <a:t>        电        话：</a:t>
            </a:r>
            <a:r>
              <a:rPr kumimoji="1" lang="en-US" altLang="zh-CN" sz="3200" b="1" dirty="0">
                <a:solidFill>
                  <a:srgbClr val="0000FF"/>
                </a:solidFill>
                <a:latin typeface="Times New Roman" pitchFamily="18" charset="0"/>
              </a:rPr>
              <a:t>61830238</a:t>
            </a:r>
          </a:p>
          <a:p>
            <a:pPr algn="l"/>
            <a:endParaRPr kumimoji="1" lang="en-US" altLang="zh-CN" sz="32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algn="l"/>
            <a:r>
              <a:rPr kumimoji="1" lang="en-US" altLang="zh-CN" sz="3200" b="1" dirty="0">
                <a:solidFill>
                  <a:srgbClr val="0000FF"/>
                </a:solidFill>
                <a:latin typeface="Times New Roman" pitchFamily="18" charset="0"/>
              </a:rPr>
              <a:t>        </a:t>
            </a:r>
            <a:r>
              <a:rPr kumimoji="1" lang="zh-CN" altLang="en-US" sz="3200" b="1" dirty="0">
                <a:solidFill>
                  <a:srgbClr val="0000FF"/>
                </a:solidFill>
                <a:latin typeface="Times New Roman" pitchFamily="18" charset="0"/>
              </a:rPr>
              <a:t>电子信箱：</a:t>
            </a:r>
            <a:r>
              <a:rPr kumimoji="1" lang="en-US" altLang="zh-CN" sz="3200" b="1" u="sng" dirty="0" err="1">
                <a:solidFill>
                  <a:srgbClr val="0000FF"/>
                </a:solidFill>
                <a:latin typeface="Times New Roman" pitchFamily="18" charset="0"/>
                <a:hlinkClick r:id="rId2"/>
              </a:rPr>
              <a:t>sbhe@uestc.edu.cn</a:t>
            </a:r>
            <a:endParaRPr kumimoji="1" lang="en-US" altLang="zh-CN" sz="3200" b="1" u="sng" dirty="0">
              <a:solidFill>
                <a:srgbClr val="0000FF"/>
              </a:solidFill>
              <a:latin typeface="Times New Roman" pitchFamily="18" charset="0"/>
            </a:endParaRPr>
          </a:p>
          <a:p>
            <a:pPr algn="l"/>
            <a:endParaRPr kumimoji="1" lang="en-US" altLang="zh-CN" sz="3200" b="1" u="sng" dirty="0">
              <a:solidFill>
                <a:srgbClr val="0000FF"/>
              </a:solidFill>
              <a:latin typeface="Times New Roman" pitchFamily="18" charset="0"/>
            </a:endParaRPr>
          </a:p>
          <a:p>
            <a:pPr algn="l"/>
            <a:r>
              <a:rPr kumimoji="1" lang="en-US" altLang="zh-CN" sz="3200" b="1" dirty="0">
                <a:solidFill>
                  <a:srgbClr val="0000FF"/>
                </a:solidFill>
                <a:latin typeface="Times New Roman" pitchFamily="18" charset="0"/>
              </a:rPr>
              <a:t>        </a:t>
            </a:r>
            <a:r>
              <a:rPr kumimoji="1" lang="zh-CN" altLang="en-US" sz="3200" b="1" dirty="0">
                <a:solidFill>
                  <a:srgbClr val="0000FF"/>
                </a:solidFill>
                <a:latin typeface="Times New Roman" pitchFamily="18" charset="0"/>
              </a:rPr>
              <a:t>办  公  室：科</a:t>
            </a:r>
            <a:r>
              <a:rPr kumimoji="1" lang="en-US" altLang="zh-CN" sz="3200" b="1" dirty="0">
                <a:solidFill>
                  <a:srgbClr val="0000FF"/>
                </a:solidFill>
                <a:latin typeface="Times New Roman" pitchFamily="18" charset="0"/>
              </a:rPr>
              <a:t>B-330(</a:t>
            </a:r>
            <a:r>
              <a:rPr kumimoji="1" lang="zh-CN" altLang="en-US" sz="3200" b="1" dirty="0">
                <a:solidFill>
                  <a:srgbClr val="0000FF"/>
                </a:solidFill>
                <a:latin typeface="Times New Roman" pitchFamily="18" charset="0"/>
              </a:rPr>
              <a:t>清水河校区</a:t>
            </a:r>
            <a:r>
              <a:rPr kumimoji="1" lang="en-US" altLang="zh-CN" sz="3200" b="1" dirty="0">
                <a:solidFill>
                  <a:srgbClr val="0000FF"/>
                </a:solidFill>
                <a:latin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708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0973" y="170597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可能的电路。。。。。。。。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81" y="1143353"/>
            <a:ext cx="2895239" cy="20527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284984"/>
            <a:ext cx="53625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1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0973" y="170597"/>
            <a:ext cx="3007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可能的电路。。。。。。。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692696"/>
            <a:ext cx="3219750" cy="18849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710964"/>
            <a:ext cx="2396925" cy="25370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49C899-A28E-4E25-9595-8CF4D270C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3243638"/>
            <a:ext cx="4081510" cy="200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09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80728"/>
            <a:ext cx="3467100" cy="2409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005064"/>
            <a:ext cx="3148200" cy="2036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07BAE5-4E14-4DF2-98F7-0CCEDCA31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3717032"/>
            <a:ext cx="4192650" cy="22014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0973" y="170597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可能的电路。。。。。。。。</a:t>
            </a:r>
          </a:p>
        </p:txBody>
      </p:sp>
    </p:spTree>
    <p:extLst>
      <p:ext uri="{BB962C8B-B14F-4D97-AF65-F5344CB8AC3E}">
        <p14:creationId xmlns:p14="http://schemas.microsoft.com/office/powerpoint/2010/main" val="333091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92944"/>
            <a:ext cx="6470650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文本框 2"/>
          <p:cNvSpPr txBox="1">
            <a:spLocks noChangeArrowheads="1"/>
          </p:cNvSpPr>
          <p:nvPr/>
        </p:nvSpPr>
        <p:spPr bwMode="auto">
          <a:xfrm>
            <a:off x="107951" y="3823494"/>
            <a:ext cx="8640763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/>
              <a:t>华为麒麟</a:t>
            </a:r>
            <a:r>
              <a:rPr lang="en-US" altLang="zh-CN" b="1"/>
              <a:t>970</a:t>
            </a:r>
            <a:r>
              <a:rPr lang="zh-CN" altLang="en-US" b="1"/>
              <a:t>最全解析：</a:t>
            </a:r>
            <a:r>
              <a:rPr lang="en-US" altLang="zh-CN" b="1"/>
              <a:t>AI</a:t>
            </a:r>
            <a:r>
              <a:rPr lang="zh-CN" altLang="en-US" b="1"/>
              <a:t>成最大亮点。</a:t>
            </a:r>
            <a:endParaRPr lang="en-US" altLang="zh-CN" b="1"/>
          </a:p>
          <a:p>
            <a:r>
              <a:rPr lang="zh-CN" altLang="en-US"/>
              <a:t>麒麟</a:t>
            </a:r>
            <a:r>
              <a:rPr lang="en-US" altLang="zh-CN"/>
              <a:t>970</a:t>
            </a:r>
            <a:r>
              <a:rPr lang="zh-CN" altLang="en-US"/>
              <a:t>是华为首款人工智能移动计算平台，并且是全球首个集成独立</a:t>
            </a:r>
            <a:r>
              <a:rPr lang="en-US" altLang="zh-CN"/>
              <a:t>AI</a:t>
            </a:r>
            <a:r>
              <a:rPr lang="zh-CN" altLang="en-US"/>
              <a:t>人工智能专用</a:t>
            </a:r>
            <a:r>
              <a:rPr lang="en-US" altLang="zh-CN"/>
              <a:t>NPU</a:t>
            </a:r>
            <a:r>
              <a:rPr lang="zh-CN" altLang="en-US"/>
              <a:t>神经网络处理单元的移动芯片，所采用的是创新的</a:t>
            </a:r>
            <a:r>
              <a:rPr lang="en-US" altLang="zh-CN"/>
              <a:t>HiAI</a:t>
            </a:r>
            <a:r>
              <a:rPr lang="zh-CN" altLang="en-US"/>
              <a:t>移动计算架构。</a:t>
            </a:r>
            <a:endParaRPr lang="zh-CN" altLang="en-US" b="1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40973" y="170597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集成电路</a:t>
            </a:r>
            <a:r>
              <a:rPr lang="en-US" altLang="zh-CN" dirty="0"/>
              <a:t>(IC)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4793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 idx="4294967295"/>
          </p:nvPr>
        </p:nvSpPr>
        <p:spPr>
          <a:xfrm>
            <a:off x="7248" y="493153"/>
            <a:ext cx="9144000" cy="1141413"/>
          </a:xfrm>
        </p:spPr>
        <p:txBody>
          <a:bodyPr/>
          <a:lstStyle/>
          <a:p>
            <a:pPr algn="l" eaLnBrk="1" hangingPunct="1"/>
            <a:r>
              <a:rPr lang="en-US" altLang="zh-CN" sz="2800" dirty="0"/>
              <a:t>Block diagram of direct conversion  transceiver---</a:t>
            </a:r>
            <a:r>
              <a:rPr lang="zh-CN" altLang="en-US" sz="2800" dirty="0"/>
              <a:t>原理框图</a:t>
            </a:r>
            <a:endParaRPr lang="en-US" altLang="zh-CN" sz="2800" dirty="0"/>
          </a:p>
        </p:txBody>
      </p:sp>
      <p:pic>
        <p:nvPicPr>
          <p:cNvPr id="9219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1" y="1993107"/>
            <a:ext cx="1285875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1" y="1629570"/>
            <a:ext cx="8424863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6928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9512" y="260648"/>
            <a:ext cx="3079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电路原理图示意</a:t>
            </a:r>
            <a:endParaRPr lang="en-US" altLang="zh-CN" sz="3200" dirty="0"/>
          </a:p>
        </p:txBody>
      </p:sp>
      <p:pic>
        <p:nvPicPr>
          <p:cNvPr id="21506" name="Picture 2" descr="https://timgsa.baidu.com/timg?image&amp;quality=80&amp;size=b9999_10000&amp;sec=1514540953562&amp;di=d76f3c872f0a118cf46abc3860963041&amp;imgtype=0&amp;src=http%3A%2F%2Fwww.hqew.com%2FFile%2FImages%2F0-9999%2F0%2FHR%2F20149231624247539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5423"/>
            <a:ext cx="6840760" cy="53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79512" y="5661248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基本元器件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电路网络</a:t>
            </a:r>
          </a:p>
        </p:txBody>
      </p:sp>
    </p:spTree>
    <p:extLst>
      <p:ext uri="{BB962C8B-B14F-4D97-AF65-F5344CB8AC3E}">
        <p14:creationId xmlns:p14="http://schemas.microsoft.com/office/powerpoint/2010/main" val="32288015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19540</TotalTime>
  <Words>1771</Words>
  <Application>Microsoft Office PowerPoint</Application>
  <PresentationFormat>全屏显示(4:3)</PresentationFormat>
  <Paragraphs>316</Paragraphs>
  <Slides>39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4" baseType="lpstr">
      <vt:lpstr>FrutigerNext LT Bold</vt:lpstr>
      <vt:lpstr>Hiragino Sans GB W3</vt:lpstr>
      <vt:lpstr>Microsoft Yahei</vt:lpstr>
      <vt:lpstr>Monotype Sorts</vt:lpstr>
      <vt:lpstr>等线</vt:lpstr>
      <vt:lpstr>黑体</vt:lpstr>
      <vt:lpstr>微软雅黑</vt:lpstr>
      <vt:lpstr>Arial</vt:lpstr>
      <vt:lpstr>Berlin Sans FB Demi</vt:lpstr>
      <vt:lpstr>Calibri</vt:lpstr>
      <vt:lpstr>Calibri Light</vt:lpstr>
      <vt:lpstr>Times New Roman</vt:lpstr>
      <vt:lpstr>自定义设计方案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Block diagram of direct conversion  transceiver---原理框图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CC</dc:creator>
  <cp:lastModifiedBy>he songbai</cp:lastModifiedBy>
  <cp:revision>996</cp:revision>
  <dcterms:created xsi:type="dcterms:W3CDTF">2014-07-15T10:56:00Z</dcterms:created>
  <dcterms:modified xsi:type="dcterms:W3CDTF">2020-02-16T08:15:49Z</dcterms:modified>
</cp:coreProperties>
</file>